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7" r:id="rId5"/>
    <p:sldMasterId id="2147483671" r:id="rId6"/>
    <p:sldMasterId id="2147483679" r:id="rId7"/>
    <p:sldMasterId id="2147483675" r:id="rId8"/>
  </p:sldMasterIdLst>
  <p:notesMasterIdLst>
    <p:notesMasterId r:id="rId63"/>
  </p:notesMasterIdLst>
  <p:handoutMasterIdLst>
    <p:handoutMasterId r:id="rId64"/>
  </p:handoutMasterIdLst>
  <p:sldIdLst>
    <p:sldId id="330" r:id="rId9"/>
    <p:sldId id="331" r:id="rId10"/>
    <p:sldId id="332" r:id="rId11"/>
    <p:sldId id="333" r:id="rId12"/>
    <p:sldId id="334"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6" r:id="rId33"/>
    <p:sldId id="262" r:id="rId34"/>
    <p:sldId id="264" r:id="rId35"/>
    <p:sldId id="266" r:id="rId36"/>
    <p:sldId id="268" r:id="rId37"/>
    <p:sldId id="269" r:id="rId38"/>
    <p:sldId id="318" r:id="rId39"/>
    <p:sldId id="271" r:id="rId40"/>
    <p:sldId id="272" r:id="rId41"/>
    <p:sldId id="273" r:id="rId42"/>
    <p:sldId id="274" r:id="rId43"/>
    <p:sldId id="275" r:id="rId44"/>
    <p:sldId id="276" r:id="rId45"/>
    <p:sldId id="277" r:id="rId46"/>
    <p:sldId id="278" r:id="rId47"/>
    <p:sldId id="279" r:id="rId48"/>
    <p:sldId id="281" r:id="rId49"/>
    <p:sldId id="280" r:id="rId50"/>
    <p:sldId id="282" r:id="rId51"/>
    <p:sldId id="322" r:id="rId52"/>
    <p:sldId id="284" r:id="rId53"/>
    <p:sldId id="285" r:id="rId54"/>
    <p:sldId id="286" r:id="rId55"/>
    <p:sldId id="287" r:id="rId56"/>
    <p:sldId id="323" r:id="rId57"/>
    <p:sldId id="324" r:id="rId58"/>
    <p:sldId id="311" r:id="rId59"/>
    <p:sldId id="326" r:id="rId60"/>
    <p:sldId id="357" r:id="rId61"/>
    <p:sldId id="32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ell" initials="MB" lastIdx="1" clrIdx="0">
    <p:extLst>
      <p:ext uri="{19B8F6BF-5375-455C-9EA6-DF929625EA0E}">
        <p15:presenceInfo xmlns:p15="http://schemas.microsoft.com/office/powerpoint/2012/main" userId="S-1-5-21-583483242-3908964243-2021077912-2737" providerId="AD"/>
      </p:ext>
    </p:extLst>
  </p:cmAuthor>
  <p:cmAuthor id="2" name="Jennifer Mausolf" initials="JM" lastIdx="1" clrIdx="1">
    <p:extLst>
      <p:ext uri="{19B8F6BF-5375-455C-9EA6-DF929625EA0E}">
        <p15:presenceInfo xmlns:p15="http://schemas.microsoft.com/office/powerpoint/2012/main" userId="S-1-5-21-583483242-3908964243-2021077912-1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E8D"/>
    <a:srgbClr val="FF8811"/>
    <a:srgbClr val="B4AA97"/>
    <a:srgbClr val="33715B"/>
    <a:srgbClr val="BCC6D3"/>
    <a:srgbClr val="F52E1F"/>
    <a:srgbClr val="F47474"/>
    <a:srgbClr val="930B0B"/>
    <a:srgbClr val="4D3421"/>
    <a:srgbClr val="1B3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3" autoAdjust="0"/>
    <p:restoredTop sz="61649" autoAdjust="0"/>
  </p:normalViewPr>
  <p:slideViewPr>
    <p:cSldViewPr snapToGrid="0">
      <p:cViewPr varScale="1">
        <p:scale>
          <a:sx n="54" d="100"/>
          <a:sy n="54" d="100"/>
        </p:scale>
        <p:origin x="2088" y="53"/>
      </p:cViewPr>
      <p:guideLst/>
    </p:cSldViewPr>
  </p:slideViewPr>
  <p:notesTextViewPr>
    <p:cViewPr>
      <p:scale>
        <a:sx n="3" d="2"/>
        <a:sy n="3" d="2"/>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CDCA-4DBC-40B8-92A8-E8C4A77DCCFF}"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61827541-239B-4FDA-B741-4A66ED61D18D}">
      <dgm:prSet phldrT="[Text]" custT="1"/>
      <dgm:spPr/>
      <dgm:t>
        <a:bodyPr/>
        <a:lstStyle/>
        <a:p>
          <a:pPr algn="l"/>
          <a:r>
            <a:rPr lang="en-US" sz="2800" b="1" dirty="0" smtClean="0"/>
            <a:t>Single Card Payoff</a:t>
          </a:r>
          <a:endParaRPr lang="en-US" sz="2800" dirty="0"/>
        </a:p>
      </dgm:t>
    </dgm:pt>
    <dgm:pt modelId="{E84FE71E-47B4-4304-919D-9D80C8BCBD07}" type="parTrans" cxnId="{9E15849B-EED0-4FA7-A31D-AD81A7EBD14F}">
      <dgm:prSet/>
      <dgm:spPr/>
      <dgm:t>
        <a:bodyPr/>
        <a:lstStyle/>
        <a:p>
          <a:endParaRPr lang="en-US"/>
        </a:p>
      </dgm:t>
    </dgm:pt>
    <dgm:pt modelId="{90574037-AF11-42BB-9FA6-37798B5DFF05}" type="sibTrans" cxnId="{9E15849B-EED0-4FA7-A31D-AD81A7EBD14F}">
      <dgm:prSet/>
      <dgm:spPr/>
      <dgm:t>
        <a:bodyPr/>
        <a:lstStyle/>
        <a:p>
          <a:endParaRPr lang="en-US"/>
        </a:p>
      </dgm:t>
    </dgm:pt>
    <dgm:pt modelId="{5F20D030-B4A6-442E-8866-11097B7FE473}">
      <dgm:prSet phldrT="[Text]" custT="1"/>
      <dgm:spPr/>
      <dgm:t>
        <a:bodyPr/>
        <a:lstStyle/>
        <a:p>
          <a:pPr algn="l"/>
          <a:r>
            <a:rPr lang="en-US" sz="2800" b="1" dirty="0" smtClean="0"/>
            <a:t>Multiple Card Payoff</a:t>
          </a:r>
          <a:endParaRPr lang="en-US" sz="2800" b="1" dirty="0"/>
        </a:p>
      </dgm:t>
    </dgm:pt>
    <dgm:pt modelId="{B77ECBBE-69AF-4B51-8F0B-1D96102BE7D6}" type="parTrans" cxnId="{A4BA5736-69A3-465A-8125-EE9D1E73FCFE}">
      <dgm:prSet/>
      <dgm:spPr/>
      <dgm:t>
        <a:bodyPr/>
        <a:lstStyle/>
        <a:p>
          <a:endParaRPr lang="en-US"/>
        </a:p>
      </dgm:t>
    </dgm:pt>
    <dgm:pt modelId="{6385BC33-2E30-4F9C-BAB6-016C2CE6E702}" type="sibTrans" cxnId="{A4BA5736-69A3-465A-8125-EE9D1E73FCFE}">
      <dgm:prSet/>
      <dgm:spPr/>
      <dgm:t>
        <a:bodyPr/>
        <a:lstStyle/>
        <a:p>
          <a:endParaRPr lang="en-US"/>
        </a:p>
      </dgm:t>
    </dgm:pt>
    <dgm:pt modelId="{6584C47C-38CB-4C54-B38C-35DDC1C4B414}">
      <dgm:prSet phldrT="[Text]" custT="1"/>
      <dgm:spPr/>
      <dgm:t>
        <a:bodyPr/>
        <a:lstStyle/>
        <a:p>
          <a:pPr algn="l"/>
          <a:r>
            <a:rPr lang="en-US" altLang="en-US" sz="2800" b="1" dirty="0" smtClean="0"/>
            <a:t>Debt Consolidation</a:t>
          </a:r>
          <a:endParaRPr lang="en-US" sz="2800" b="1" dirty="0"/>
        </a:p>
      </dgm:t>
    </dgm:pt>
    <dgm:pt modelId="{00D032A5-E5EA-44EE-9B78-8A6A90330A3E}" type="parTrans" cxnId="{9C51D21C-2C8E-44DA-A058-75C613E50C9C}">
      <dgm:prSet/>
      <dgm:spPr/>
      <dgm:t>
        <a:bodyPr/>
        <a:lstStyle/>
        <a:p>
          <a:endParaRPr lang="en-US"/>
        </a:p>
      </dgm:t>
    </dgm:pt>
    <dgm:pt modelId="{6E0274F1-072A-4BAE-9A22-5EA42E041541}" type="sibTrans" cxnId="{9C51D21C-2C8E-44DA-A058-75C613E50C9C}">
      <dgm:prSet/>
      <dgm:spPr/>
      <dgm:t>
        <a:bodyPr/>
        <a:lstStyle/>
        <a:p>
          <a:endParaRPr lang="en-US"/>
        </a:p>
      </dgm:t>
    </dgm:pt>
    <dgm:pt modelId="{D7200BDD-ACC4-4CF6-B05B-9B1E0D7E8CFC}" type="pres">
      <dgm:prSet presAssocID="{BCE2CDCA-4DBC-40B8-92A8-E8C4A77DCCFF}" presName="linearFlow" presStyleCnt="0">
        <dgm:presLayoutVars>
          <dgm:dir/>
          <dgm:resizeHandles val="exact"/>
        </dgm:presLayoutVars>
      </dgm:prSet>
      <dgm:spPr/>
      <dgm:t>
        <a:bodyPr/>
        <a:lstStyle/>
        <a:p>
          <a:endParaRPr lang="en-US"/>
        </a:p>
      </dgm:t>
    </dgm:pt>
    <dgm:pt modelId="{1188065E-BDE0-41B7-8CE6-29DA0C6E6F5F}" type="pres">
      <dgm:prSet presAssocID="{61827541-239B-4FDA-B741-4A66ED61D18D}" presName="composite" presStyleCnt="0"/>
      <dgm:spPr/>
    </dgm:pt>
    <dgm:pt modelId="{D73E7817-4A66-4F31-957E-E1E1DC8DF33E}" type="pres">
      <dgm:prSet presAssocID="{61827541-239B-4FDA-B741-4A66ED61D18D}" presName="imgShp" presStyleLbl="fgImgPlace1" presStyleIdx="0" presStyleCnt="3" custLinFactNeighborX="-36812" custLinFactNeighborY="-1687"/>
      <dgm:spPr/>
      <dgm:t>
        <a:bodyPr/>
        <a:lstStyle/>
        <a:p>
          <a:endParaRPr lang="en-US"/>
        </a:p>
      </dgm:t>
    </dgm:pt>
    <dgm:pt modelId="{A48AD8B2-34B5-4735-80EA-C676A8D17347}" type="pres">
      <dgm:prSet presAssocID="{61827541-239B-4FDA-B741-4A66ED61D18D}" presName="txShp" presStyleLbl="node1" presStyleIdx="0" presStyleCnt="3" custScaleX="113312">
        <dgm:presLayoutVars>
          <dgm:bulletEnabled val="1"/>
        </dgm:presLayoutVars>
      </dgm:prSet>
      <dgm:spPr/>
      <dgm:t>
        <a:bodyPr/>
        <a:lstStyle/>
        <a:p>
          <a:endParaRPr lang="en-US"/>
        </a:p>
      </dgm:t>
    </dgm:pt>
    <dgm:pt modelId="{C3C3C868-EF14-4870-9351-935BFCEEE849}" type="pres">
      <dgm:prSet presAssocID="{90574037-AF11-42BB-9FA6-37798B5DFF05}" presName="spacing" presStyleCnt="0"/>
      <dgm:spPr/>
    </dgm:pt>
    <dgm:pt modelId="{23786D74-B4FD-4479-8095-66610D3C7D26}" type="pres">
      <dgm:prSet presAssocID="{5F20D030-B4A6-442E-8866-11097B7FE473}" presName="composite" presStyleCnt="0"/>
      <dgm:spPr/>
    </dgm:pt>
    <dgm:pt modelId="{02DAE943-1FA9-4A95-BDB6-4E9140870C80}" type="pres">
      <dgm:prSet presAssocID="{5F20D030-B4A6-442E-8866-11097B7FE473}" presName="imgShp" presStyleLbl="fgImgPlace1" presStyleIdx="1" presStyleCnt="3" custLinFactNeighborX="-38309" custLinFactNeighborY="-557"/>
      <dgm:spPr/>
      <dgm:t>
        <a:bodyPr/>
        <a:lstStyle/>
        <a:p>
          <a:endParaRPr lang="en-US"/>
        </a:p>
      </dgm:t>
    </dgm:pt>
    <dgm:pt modelId="{9EF5C231-E78D-4EE5-AACD-0787A5776BA4}" type="pres">
      <dgm:prSet presAssocID="{5F20D030-B4A6-442E-8866-11097B7FE473}" presName="txShp" presStyleLbl="node1" presStyleIdx="1" presStyleCnt="3" custScaleX="113189">
        <dgm:presLayoutVars>
          <dgm:bulletEnabled val="1"/>
        </dgm:presLayoutVars>
      </dgm:prSet>
      <dgm:spPr/>
      <dgm:t>
        <a:bodyPr/>
        <a:lstStyle/>
        <a:p>
          <a:endParaRPr lang="en-US"/>
        </a:p>
      </dgm:t>
    </dgm:pt>
    <dgm:pt modelId="{5658683D-6D7D-45E7-8488-CD42041161D0}" type="pres">
      <dgm:prSet presAssocID="{6385BC33-2E30-4F9C-BAB6-016C2CE6E702}" presName="spacing" presStyleCnt="0"/>
      <dgm:spPr/>
    </dgm:pt>
    <dgm:pt modelId="{FE79173A-6915-4D93-A35F-85213F2AAE88}" type="pres">
      <dgm:prSet presAssocID="{6584C47C-38CB-4C54-B38C-35DDC1C4B414}" presName="composite" presStyleCnt="0"/>
      <dgm:spPr/>
    </dgm:pt>
    <dgm:pt modelId="{C4CB1D81-E58E-4DB4-AA2D-4756C3E30F43}" type="pres">
      <dgm:prSet presAssocID="{6584C47C-38CB-4C54-B38C-35DDC1C4B414}" presName="imgShp" presStyleLbl="fgImgPlace1" presStyleIdx="2" presStyleCnt="3" custLinFactNeighborX="-35679" custLinFactNeighborY="2020"/>
      <dgm:spPr/>
    </dgm:pt>
    <dgm:pt modelId="{7BED0DA3-8F60-4149-B9A9-967B72DD00E1}" type="pres">
      <dgm:prSet presAssocID="{6584C47C-38CB-4C54-B38C-35DDC1C4B414}" presName="txShp" presStyleLbl="node1" presStyleIdx="2" presStyleCnt="3" custScaleX="113260">
        <dgm:presLayoutVars>
          <dgm:bulletEnabled val="1"/>
        </dgm:presLayoutVars>
      </dgm:prSet>
      <dgm:spPr/>
      <dgm:t>
        <a:bodyPr/>
        <a:lstStyle/>
        <a:p>
          <a:endParaRPr lang="en-US"/>
        </a:p>
      </dgm:t>
    </dgm:pt>
  </dgm:ptLst>
  <dgm:cxnLst>
    <dgm:cxn modelId="{9C51D21C-2C8E-44DA-A058-75C613E50C9C}" srcId="{BCE2CDCA-4DBC-40B8-92A8-E8C4A77DCCFF}" destId="{6584C47C-38CB-4C54-B38C-35DDC1C4B414}" srcOrd="2" destOrd="0" parTransId="{00D032A5-E5EA-44EE-9B78-8A6A90330A3E}" sibTransId="{6E0274F1-072A-4BAE-9A22-5EA42E041541}"/>
    <dgm:cxn modelId="{5919D3DE-B976-4572-9DDE-B63477B05E1D}" type="presOf" srcId="{BCE2CDCA-4DBC-40B8-92A8-E8C4A77DCCFF}" destId="{D7200BDD-ACC4-4CF6-B05B-9B1E0D7E8CFC}" srcOrd="0" destOrd="0" presId="urn:microsoft.com/office/officeart/2005/8/layout/vList3"/>
    <dgm:cxn modelId="{A4BA5736-69A3-465A-8125-EE9D1E73FCFE}" srcId="{BCE2CDCA-4DBC-40B8-92A8-E8C4A77DCCFF}" destId="{5F20D030-B4A6-442E-8866-11097B7FE473}" srcOrd="1" destOrd="0" parTransId="{B77ECBBE-69AF-4B51-8F0B-1D96102BE7D6}" sibTransId="{6385BC33-2E30-4F9C-BAB6-016C2CE6E702}"/>
    <dgm:cxn modelId="{25E00824-7BD7-4547-A8A7-A5665A770592}" type="presOf" srcId="{6584C47C-38CB-4C54-B38C-35DDC1C4B414}" destId="{7BED0DA3-8F60-4149-B9A9-967B72DD00E1}" srcOrd="0" destOrd="0" presId="urn:microsoft.com/office/officeart/2005/8/layout/vList3"/>
    <dgm:cxn modelId="{9E15849B-EED0-4FA7-A31D-AD81A7EBD14F}" srcId="{BCE2CDCA-4DBC-40B8-92A8-E8C4A77DCCFF}" destId="{61827541-239B-4FDA-B741-4A66ED61D18D}" srcOrd="0" destOrd="0" parTransId="{E84FE71E-47B4-4304-919D-9D80C8BCBD07}" sibTransId="{90574037-AF11-42BB-9FA6-37798B5DFF05}"/>
    <dgm:cxn modelId="{8981B597-68C3-45EE-B591-6BBE061802B9}" type="presOf" srcId="{5F20D030-B4A6-442E-8866-11097B7FE473}" destId="{9EF5C231-E78D-4EE5-AACD-0787A5776BA4}" srcOrd="0" destOrd="0" presId="urn:microsoft.com/office/officeart/2005/8/layout/vList3"/>
    <dgm:cxn modelId="{52B38A8D-00D9-4466-8C39-0A41337C4219}" type="presOf" srcId="{61827541-239B-4FDA-B741-4A66ED61D18D}" destId="{A48AD8B2-34B5-4735-80EA-C676A8D17347}" srcOrd="0" destOrd="0" presId="urn:microsoft.com/office/officeart/2005/8/layout/vList3"/>
    <dgm:cxn modelId="{6BD33001-6A9F-44D0-8BF5-BF1A7B55F2A2}" type="presParOf" srcId="{D7200BDD-ACC4-4CF6-B05B-9B1E0D7E8CFC}" destId="{1188065E-BDE0-41B7-8CE6-29DA0C6E6F5F}" srcOrd="0" destOrd="0" presId="urn:microsoft.com/office/officeart/2005/8/layout/vList3"/>
    <dgm:cxn modelId="{21ADB34F-E531-4E37-84E9-453D29B7F025}" type="presParOf" srcId="{1188065E-BDE0-41B7-8CE6-29DA0C6E6F5F}" destId="{D73E7817-4A66-4F31-957E-E1E1DC8DF33E}" srcOrd="0" destOrd="0" presId="urn:microsoft.com/office/officeart/2005/8/layout/vList3"/>
    <dgm:cxn modelId="{02E01055-C423-4AF0-A272-ABFE1E35B6D0}" type="presParOf" srcId="{1188065E-BDE0-41B7-8CE6-29DA0C6E6F5F}" destId="{A48AD8B2-34B5-4735-80EA-C676A8D17347}" srcOrd="1" destOrd="0" presId="urn:microsoft.com/office/officeart/2005/8/layout/vList3"/>
    <dgm:cxn modelId="{1DCD0E9E-959D-4437-8385-0871C1666700}" type="presParOf" srcId="{D7200BDD-ACC4-4CF6-B05B-9B1E0D7E8CFC}" destId="{C3C3C868-EF14-4870-9351-935BFCEEE849}" srcOrd="1" destOrd="0" presId="urn:microsoft.com/office/officeart/2005/8/layout/vList3"/>
    <dgm:cxn modelId="{3306426C-F256-4145-A53E-7BB86C9E9818}" type="presParOf" srcId="{D7200BDD-ACC4-4CF6-B05B-9B1E0D7E8CFC}" destId="{23786D74-B4FD-4479-8095-66610D3C7D26}" srcOrd="2" destOrd="0" presId="urn:microsoft.com/office/officeart/2005/8/layout/vList3"/>
    <dgm:cxn modelId="{92337B21-60CB-4F94-8511-0B2E90ED489B}" type="presParOf" srcId="{23786D74-B4FD-4479-8095-66610D3C7D26}" destId="{02DAE943-1FA9-4A95-BDB6-4E9140870C80}" srcOrd="0" destOrd="0" presId="urn:microsoft.com/office/officeart/2005/8/layout/vList3"/>
    <dgm:cxn modelId="{88AD2460-C69D-48D3-AA16-E1E7ADF5E67E}" type="presParOf" srcId="{23786D74-B4FD-4479-8095-66610D3C7D26}" destId="{9EF5C231-E78D-4EE5-AACD-0787A5776BA4}" srcOrd="1" destOrd="0" presId="urn:microsoft.com/office/officeart/2005/8/layout/vList3"/>
    <dgm:cxn modelId="{A0229E8B-F943-4E0E-B6AC-A2146F5BA26C}" type="presParOf" srcId="{D7200BDD-ACC4-4CF6-B05B-9B1E0D7E8CFC}" destId="{5658683D-6D7D-45E7-8488-CD42041161D0}" srcOrd="3" destOrd="0" presId="urn:microsoft.com/office/officeart/2005/8/layout/vList3"/>
    <dgm:cxn modelId="{5DFB4230-3EEE-4921-B114-407CF0DC2E44}" type="presParOf" srcId="{D7200BDD-ACC4-4CF6-B05B-9B1E0D7E8CFC}" destId="{FE79173A-6915-4D93-A35F-85213F2AAE88}" srcOrd="4" destOrd="0" presId="urn:microsoft.com/office/officeart/2005/8/layout/vList3"/>
    <dgm:cxn modelId="{47232754-0D8B-44D1-AA32-8141F7607E75}" type="presParOf" srcId="{FE79173A-6915-4D93-A35F-85213F2AAE88}" destId="{C4CB1D81-E58E-4DB4-AA2D-4756C3E30F43}" srcOrd="0" destOrd="0" presId="urn:microsoft.com/office/officeart/2005/8/layout/vList3"/>
    <dgm:cxn modelId="{F187B8C1-DFAF-4A18-A662-61BF1AEFF7CE}" type="presParOf" srcId="{FE79173A-6915-4D93-A35F-85213F2AAE88}" destId="{7BED0DA3-8F60-4149-B9A9-967B72DD00E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E17FA-CDF6-4EFE-9A8F-C2E18FCA0598}"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5E06A338-47D1-42AC-B74B-816950437BDD}">
      <dgm:prSet phldrT="[Text]" custT="1"/>
      <dgm:spPr/>
      <dgm:t>
        <a:bodyPr/>
        <a:lstStyle/>
        <a:p>
          <a:pPr>
            <a:lnSpc>
              <a:spcPct val="90000"/>
            </a:lnSpc>
            <a:spcAft>
              <a:spcPct val="35000"/>
            </a:spcAft>
          </a:pPr>
          <a:endParaRPr lang="en-US" sz="2800" dirty="0" smtClean="0"/>
        </a:p>
        <a:p>
          <a:pPr>
            <a:lnSpc>
              <a:spcPct val="90000"/>
            </a:lnSpc>
            <a:spcAft>
              <a:spcPct val="35000"/>
            </a:spcAft>
          </a:pPr>
          <a:endParaRPr lang="en-US" sz="2800" dirty="0" smtClean="0"/>
        </a:p>
        <a:p>
          <a:pPr>
            <a:lnSpc>
              <a:spcPct val="100000"/>
            </a:lnSpc>
            <a:spcAft>
              <a:spcPts val="0"/>
            </a:spcAft>
          </a:pPr>
          <a:endParaRPr lang="en-US" sz="2400" b="1" dirty="0" smtClean="0">
            <a:solidFill>
              <a:schemeClr val="bg1"/>
            </a:solidFill>
          </a:endParaRPr>
        </a:p>
        <a:p>
          <a:pPr>
            <a:lnSpc>
              <a:spcPct val="100000"/>
            </a:lnSpc>
            <a:spcAft>
              <a:spcPts val="600"/>
            </a:spcAft>
          </a:pPr>
          <a:r>
            <a:rPr lang="en-US" sz="2000" b="1" dirty="0" smtClean="0">
              <a:solidFill>
                <a:schemeClr val="bg1"/>
              </a:solidFill>
            </a:rPr>
            <a:t>Smallest Debt</a:t>
          </a:r>
          <a:endParaRPr lang="en-US" sz="2000" b="1" dirty="0">
            <a:solidFill>
              <a:schemeClr val="bg1"/>
            </a:solidFill>
          </a:endParaRPr>
        </a:p>
      </dgm:t>
    </dgm:pt>
    <dgm:pt modelId="{545AD63F-590F-4932-AFB9-F1A5967A2964}" type="parTrans" cxnId="{0A98D0DA-12BC-4CD7-BC4B-28E89986B52E}">
      <dgm:prSet/>
      <dgm:spPr/>
      <dgm:t>
        <a:bodyPr/>
        <a:lstStyle/>
        <a:p>
          <a:endParaRPr lang="en-US"/>
        </a:p>
      </dgm:t>
    </dgm:pt>
    <dgm:pt modelId="{29B0B5E0-7B41-49A8-B2B5-97F53365F9F7}" type="sibTrans" cxnId="{0A98D0DA-12BC-4CD7-BC4B-28E89986B52E}">
      <dgm:prSet/>
      <dgm:spPr/>
      <dgm:t>
        <a:bodyPr/>
        <a:lstStyle/>
        <a:p>
          <a:endParaRPr lang="en-US"/>
        </a:p>
      </dgm:t>
    </dgm:pt>
    <dgm:pt modelId="{9099F842-8B42-421A-9074-B49EFDF7394C}">
      <dgm:prSet phldrT="[Text]" custT="1"/>
      <dgm:spPr/>
      <dgm:t>
        <a:bodyPr/>
        <a:lstStyle/>
        <a:p>
          <a:pPr>
            <a:lnSpc>
              <a:spcPct val="90000"/>
            </a:lnSpc>
          </a:pPr>
          <a:endParaRPr lang="en-US" sz="2800" dirty="0" smtClean="0"/>
        </a:p>
        <a:p>
          <a:pPr>
            <a:lnSpc>
              <a:spcPct val="90000"/>
            </a:lnSpc>
          </a:pPr>
          <a:endParaRPr lang="en-US" sz="2800" dirty="0" smtClean="0"/>
        </a:p>
        <a:p>
          <a:pPr>
            <a:lnSpc>
              <a:spcPct val="200000"/>
            </a:lnSpc>
          </a:pPr>
          <a:r>
            <a:rPr lang="en-US" sz="3200" b="1" dirty="0" smtClean="0">
              <a:solidFill>
                <a:schemeClr val="bg1"/>
              </a:solidFill>
            </a:rPr>
            <a:t>Bigger Debt</a:t>
          </a:r>
          <a:endParaRPr lang="en-US" sz="3200" b="1" dirty="0">
            <a:solidFill>
              <a:schemeClr val="bg1"/>
            </a:solidFill>
          </a:endParaRPr>
        </a:p>
      </dgm:t>
    </dgm:pt>
    <dgm:pt modelId="{CF7700D1-AF86-4DF0-9E8E-11008B328392}" type="parTrans" cxnId="{782868C3-EE3C-4DD8-9A72-53361E7245ED}">
      <dgm:prSet/>
      <dgm:spPr/>
      <dgm:t>
        <a:bodyPr/>
        <a:lstStyle/>
        <a:p>
          <a:endParaRPr lang="en-US"/>
        </a:p>
      </dgm:t>
    </dgm:pt>
    <dgm:pt modelId="{E2FEA018-011B-4667-A0E7-D4BF373860A0}" type="sibTrans" cxnId="{782868C3-EE3C-4DD8-9A72-53361E7245ED}">
      <dgm:prSet/>
      <dgm:spPr/>
      <dgm:t>
        <a:bodyPr/>
        <a:lstStyle/>
        <a:p>
          <a:endParaRPr lang="en-US"/>
        </a:p>
      </dgm:t>
    </dgm:pt>
    <dgm:pt modelId="{6E1F1DD4-49E9-4130-B55C-C4B79E6E48C6}">
      <dgm:prSet phldrT="[Text]" custT="1"/>
      <dgm:spPr/>
      <dgm:t>
        <a:bodyPr/>
        <a:lstStyle/>
        <a:p>
          <a:pPr>
            <a:lnSpc>
              <a:spcPct val="90000"/>
            </a:lnSpc>
          </a:pPr>
          <a:endParaRPr lang="en-US" sz="4000" dirty="0" smtClean="0"/>
        </a:p>
        <a:p>
          <a:pPr>
            <a:lnSpc>
              <a:spcPct val="200000"/>
            </a:lnSpc>
          </a:pPr>
          <a:r>
            <a:rPr lang="en-US" sz="4000" b="1" dirty="0" smtClean="0">
              <a:solidFill>
                <a:schemeClr val="bg1"/>
              </a:solidFill>
            </a:rPr>
            <a:t>Biggest Debt</a:t>
          </a:r>
          <a:endParaRPr lang="en-US" sz="4000" b="1" dirty="0">
            <a:solidFill>
              <a:schemeClr val="bg1"/>
            </a:solidFill>
          </a:endParaRPr>
        </a:p>
      </dgm:t>
    </dgm:pt>
    <dgm:pt modelId="{8D2791E9-015B-431D-9C5D-EC91594E6956}" type="parTrans" cxnId="{739358CF-DBE4-4E47-9E8E-2B386C966C57}">
      <dgm:prSet/>
      <dgm:spPr/>
      <dgm:t>
        <a:bodyPr/>
        <a:lstStyle/>
        <a:p>
          <a:endParaRPr lang="en-US"/>
        </a:p>
      </dgm:t>
    </dgm:pt>
    <dgm:pt modelId="{88FCF921-66EA-4056-BA6D-8239CF8A56DA}" type="sibTrans" cxnId="{739358CF-DBE4-4E47-9E8E-2B386C966C57}">
      <dgm:prSet/>
      <dgm:spPr/>
      <dgm:t>
        <a:bodyPr/>
        <a:lstStyle/>
        <a:p>
          <a:endParaRPr lang="en-US"/>
        </a:p>
      </dgm:t>
    </dgm:pt>
    <dgm:pt modelId="{2F93D4B4-F2F2-44E5-AD92-439323B8CD45}" type="pres">
      <dgm:prSet presAssocID="{B41E17FA-CDF6-4EFE-9A8F-C2E18FCA0598}" presName="Name0" presStyleCnt="0">
        <dgm:presLayoutVars>
          <dgm:dir/>
          <dgm:animLvl val="lvl"/>
          <dgm:resizeHandles val="exact"/>
        </dgm:presLayoutVars>
      </dgm:prSet>
      <dgm:spPr/>
      <dgm:t>
        <a:bodyPr/>
        <a:lstStyle/>
        <a:p>
          <a:endParaRPr lang="en-US"/>
        </a:p>
      </dgm:t>
    </dgm:pt>
    <dgm:pt modelId="{D163B0BF-8455-4C9B-9B6E-B0150C6075D9}" type="pres">
      <dgm:prSet presAssocID="{5E06A338-47D1-42AC-B74B-816950437BDD}" presName="Name8" presStyleCnt="0"/>
      <dgm:spPr/>
    </dgm:pt>
    <dgm:pt modelId="{E2DE27F6-681B-4867-83B0-4786FD9A5C2C}" type="pres">
      <dgm:prSet presAssocID="{5E06A338-47D1-42AC-B74B-816950437BDD}" presName="level" presStyleLbl="node1" presStyleIdx="0" presStyleCnt="3" custLinFactNeighborY="-1667">
        <dgm:presLayoutVars>
          <dgm:chMax val="1"/>
          <dgm:bulletEnabled val="1"/>
        </dgm:presLayoutVars>
      </dgm:prSet>
      <dgm:spPr/>
      <dgm:t>
        <a:bodyPr/>
        <a:lstStyle/>
        <a:p>
          <a:endParaRPr lang="en-US"/>
        </a:p>
      </dgm:t>
    </dgm:pt>
    <dgm:pt modelId="{D84C8B02-9630-46AB-9DF6-00F371F591CC}" type="pres">
      <dgm:prSet presAssocID="{5E06A338-47D1-42AC-B74B-816950437BDD}" presName="levelTx" presStyleLbl="revTx" presStyleIdx="0" presStyleCnt="0">
        <dgm:presLayoutVars>
          <dgm:chMax val="1"/>
          <dgm:bulletEnabled val="1"/>
        </dgm:presLayoutVars>
      </dgm:prSet>
      <dgm:spPr/>
      <dgm:t>
        <a:bodyPr/>
        <a:lstStyle/>
        <a:p>
          <a:endParaRPr lang="en-US"/>
        </a:p>
      </dgm:t>
    </dgm:pt>
    <dgm:pt modelId="{A099B113-B9EE-4B6C-945C-F9BAFF07983A}" type="pres">
      <dgm:prSet presAssocID="{9099F842-8B42-421A-9074-B49EFDF7394C}" presName="Name8" presStyleCnt="0"/>
      <dgm:spPr/>
    </dgm:pt>
    <dgm:pt modelId="{63072971-ED07-47E5-95C0-E63C52A070F6}" type="pres">
      <dgm:prSet presAssocID="{9099F842-8B42-421A-9074-B49EFDF7394C}" presName="level" presStyleLbl="node1" presStyleIdx="1" presStyleCnt="3">
        <dgm:presLayoutVars>
          <dgm:chMax val="1"/>
          <dgm:bulletEnabled val="1"/>
        </dgm:presLayoutVars>
      </dgm:prSet>
      <dgm:spPr/>
      <dgm:t>
        <a:bodyPr/>
        <a:lstStyle/>
        <a:p>
          <a:endParaRPr lang="en-US"/>
        </a:p>
      </dgm:t>
    </dgm:pt>
    <dgm:pt modelId="{805DEBD2-B6B8-40C7-98F7-6A7D88554F67}" type="pres">
      <dgm:prSet presAssocID="{9099F842-8B42-421A-9074-B49EFDF7394C}" presName="levelTx" presStyleLbl="revTx" presStyleIdx="0" presStyleCnt="0">
        <dgm:presLayoutVars>
          <dgm:chMax val="1"/>
          <dgm:bulletEnabled val="1"/>
        </dgm:presLayoutVars>
      </dgm:prSet>
      <dgm:spPr/>
      <dgm:t>
        <a:bodyPr/>
        <a:lstStyle/>
        <a:p>
          <a:endParaRPr lang="en-US"/>
        </a:p>
      </dgm:t>
    </dgm:pt>
    <dgm:pt modelId="{D32547EB-7873-4F5F-B652-7069FCFF03B9}" type="pres">
      <dgm:prSet presAssocID="{6E1F1DD4-49E9-4130-B55C-C4B79E6E48C6}" presName="Name8" presStyleCnt="0"/>
      <dgm:spPr/>
    </dgm:pt>
    <dgm:pt modelId="{722DC034-95CA-4509-B85B-8C32AE74314C}" type="pres">
      <dgm:prSet presAssocID="{6E1F1DD4-49E9-4130-B55C-C4B79E6E48C6}" presName="level" presStyleLbl="node1" presStyleIdx="2" presStyleCnt="3">
        <dgm:presLayoutVars>
          <dgm:chMax val="1"/>
          <dgm:bulletEnabled val="1"/>
        </dgm:presLayoutVars>
      </dgm:prSet>
      <dgm:spPr/>
      <dgm:t>
        <a:bodyPr/>
        <a:lstStyle/>
        <a:p>
          <a:endParaRPr lang="en-US"/>
        </a:p>
      </dgm:t>
    </dgm:pt>
    <dgm:pt modelId="{76B23237-37FB-4B22-AC84-B81B5B1CE7BB}" type="pres">
      <dgm:prSet presAssocID="{6E1F1DD4-49E9-4130-B55C-C4B79E6E48C6}" presName="levelTx" presStyleLbl="revTx" presStyleIdx="0" presStyleCnt="0">
        <dgm:presLayoutVars>
          <dgm:chMax val="1"/>
          <dgm:bulletEnabled val="1"/>
        </dgm:presLayoutVars>
      </dgm:prSet>
      <dgm:spPr/>
      <dgm:t>
        <a:bodyPr/>
        <a:lstStyle/>
        <a:p>
          <a:endParaRPr lang="en-US"/>
        </a:p>
      </dgm:t>
    </dgm:pt>
  </dgm:ptLst>
  <dgm:cxnLst>
    <dgm:cxn modelId="{739358CF-DBE4-4E47-9E8E-2B386C966C57}" srcId="{B41E17FA-CDF6-4EFE-9A8F-C2E18FCA0598}" destId="{6E1F1DD4-49E9-4130-B55C-C4B79E6E48C6}" srcOrd="2" destOrd="0" parTransId="{8D2791E9-015B-431D-9C5D-EC91594E6956}" sibTransId="{88FCF921-66EA-4056-BA6D-8239CF8A56DA}"/>
    <dgm:cxn modelId="{9A5CF37F-C5EB-4A42-8D69-8C1918B8713F}" type="presOf" srcId="{B41E17FA-CDF6-4EFE-9A8F-C2E18FCA0598}" destId="{2F93D4B4-F2F2-44E5-AD92-439323B8CD45}" srcOrd="0" destOrd="0" presId="urn:microsoft.com/office/officeart/2005/8/layout/pyramid1"/>
    <dgm:cxn modelId="{782868C3-EE3C-4DD8-9A72-53361E7245ED}" srcId="{B41E17FA-CDF6-4EFE-9A8F-C2E18FCA0598}" destId="{9099F842-8B42-421A-9074-B49EFDF7394C}" srcOrd="1" destOrd="0" parTransId="{CF7700D1-AF86-4DF0-9E8E-11008B328392}" sibTransId="{E2FEA018-011B-4667-A0E7-D4BF373860A0}"/>
    <dgm:cxn modelId="{24B5C8E1-01F5-4691-ACAC-AC08A548A17C}" type="presOf" srcId="{5E06A338-47D1-42AC-B74B-816950437BDD}" destId="{D84C8B02-9630-46AB-9DF6-00F371F591CC}" srcOrd="1" destOrd="0" presId="urn:microsoft.com/office/officeart/2005/8/layout/pyramid1"/>
    <dgm:cxn modelId="{850D934D-49F7-499E-820C-6FDDDEEAB13A}" type="presOf" srcId="{6E1F1DD4-49E9-4130-B55C-C4B79E6E48C6}" destId="{722DC034-95CA-4509-B85B-8C32AE74314C}" srcOrd="0" destOrd="0" presId="urn:microsoft.com/office/officeart/2005/8/layout/pyramid1"/>
    <dgm:cxn modelId="{62D2440D-EE43-4E8C-BD3B-D49A0BF2A914}" type="presOf" srcId="{5E06A338-47D1-42AC-B74B-816950437BDD}" destId="{E2DE27F6-681B-4867-83B0-4786FD9A5C2C}" srcOrd="0" destOrd="0" presId="urn:microsoft.com/office/officeart/2005/8/layout/pyramid1"/>
    <dgm:cxn modelId="{0A98D0DA-12BC-4CD7-BC4B-28E89986B52E}" srcId="{B41E17FA-CDF6-4EFE-9A8F-C2E18FCA0598}" destId="{5E06A338-47D1-42AC-B74B-816950437BDD}" srcOrd="0" destOrd="0" parTransId="{545AD63F-590F-4932-AFB9-F1A5967A2964}" sibTransId="{29B0B5E0-7B41-49A8-B2B5-97F53365F9F7}"/>
    <dgm:cxn modelId="{AADB80C3-8B29-4918-BF86-24C85527FC02}" type="presOf" srcId="{6E1F1DD4-49E9-4130-B55C-C4B79E6E48C6}" destId="{76B23237-37FB-4B22-AC84-B81B5B1CE7BB}" srcOrd="1" destOrd="0" presId="urn:microsoft.com/office/officeart/2005/8/layout/pyramid1"/>
    <dgm:cxn modelId="{CC49BA26-AB45-4672-A277-0D7151D141FD}" type="presOf" srcId="{9099F842-8B42-421A-9074-B49EFDF7394C}" destId="{805DEBD2-B6B8-40C7-98F7-6A7D88554F67}" srcOrd="1" destOrd="0" presId="urn:microsoft.com/office/officeart/2005/8/layout/pyramid1"/>
    <dgm:cxn modelId="{F930BFE1-F285-4122-8330-EE1DC96B3F7E}" type="presOf" srcId="{9099F842-8B42-421A-9074-B49EFDF7394C}" destId="{63072971-ED07-47E5-95C0-E63C52A070F6}" srcOrd="0" destOrd="0" presId="urn:microsoft.com/office/officeart/2005/8/layout/pyramid1"/>
    <dgm:cxn modelId="{5E6B6A7C-1803-4406-886B-5D9FDEECDE2A}" type="presParOf" srcId="{2F93D4B4-F2F2-44E5-AD92-439323B8CD45}" destId="{D163B0BF-8455-4C9B-9B6E-B0150C6075D9}" srcOrd="0" destOrd="0" presId="urn:microsoft.com/office/officeart/2005/8/layout/pyramid1"/>
    <dgm:cxn modelId="{37A4CD88-B6AE-4FB5-B088-3CB9B5DB1942}" type="presParOf" srcId="{D163B0BF-8455-4C9B-9B6E-B0150C6075D9}" destId="{E2DE27F6-681B-4867-83B0-4786FD9A5C2C}" srcOrd="0" destOrd="0" presId="urn:microsoft.com/office/officeart/2005/8/layout/pyramid1"/>
    <dgm:cxn modelId="{0FA6A357-40E7-4FD0-A8E3-1A9C2FCD61AE}" type="presParOf" srcId="{D163B0BF-8455-4C9B-9B6E-B0150C6075D9}" destId="{D84C8B02-9630-46AB-9DF6-00F371F591CC}" srcOrd="1" destOrd="0" presId="urn:microsoft.com/office/officeart/2005/8/layout/pyramid1"/>
    <dgm:cxn modelId="{EB503CB0-D5BE-4A4E-94F0-A6E8B229519A}" type="presParOf" srcId="{2F93D4B4-F2F2-44E5-AD92-439323B8CD45}" destId="{A099B113-B9EE-4B6C-945C-F9BAFF07983A}" srcOrd="1" destOrd="0" presId="urn:microsoft.com/office/officeart/2005/8/layout/pyramid1"/>
    <dgm:cxn modelId="{C626A68B-EC7B-4CC0-82B8-44752FA8ED49}" type="presParOf" srcId="{A099B113-B9EE-4B6C-945C-F9BAFF07983A}" destId="{63072971-ED07-47E5-95C0-E63C52A070F6}" srcOrd="0" destOrd="0" presId="urn:microsoft.com/office/officeart/2005/8/layout/pyramid1"/>
    <dgm:cxn modelId="{2E1120AA-C3DF-4EC4-9BFC-43333880D82D}" type="presParOf" srcId="{A099B113-B9EE-4B6C-945C-F9BAFF07983A}" destId="{805DEBD2-B6B8-40C7-98F7-6A7D88554F67}" srcOrd="1" destOrd="0" presId="urn:microsoft.com/office/officeart/2005/8/layout/pyramid1"/>
    <dgm:cxn modelId="{7A65E40E-17B4-457C-9B12-9A8640315F5F}" type="presParOf" srcId="{2F93D4B4-F2F2-44E5-AD92-439323B8CD45}" destId="{D32547EB-7873-4F5F-B652-7069FCFF03B9}" srcOrd="2" destOrd="0" presId="urn:microsoft.com/office/officeart/2005/8/layout/pyramid1"/>
    <dgm:cxn modelId="{6C3A33FC-0141-4A40-97AB-9F4D164465D6}" type="presParOf" srcId="{D32547EB-7873-4F5F-B652-7069FCFF03B9}" destId="{722DC034-95CA-4509-B85B-8C32AE74314C}" srcOrd="0" destOrd="0" presId="urn:microsoft.com/office/officeart/2005/8/layout/pyramid1"/>
    <dgm:cxn modelId="{4AC7F335-A2E2-496C-B20A-13F582880A4E}" type="presParOf" srcId="{D32547EB-7873-4F5F-B652-7069FCFF03B9}" destId="{76B23237-37FB-4B22-AC84-B81B5B1CE7B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E17FA-CDF6-4EFE-9A8F-C2E18FCA0598}"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5E06A338-47D1-42AC-B74B-816950437BDD}">
      <dgm:prSet phldrT="[Text]" custT="1"/>
      <dgm:spPr/>
      <dgm:t>
        <a:bodyPr/>
        <a:lstStyle/>
        <a:p>
          <a:endParaRPr lang="en-US" sz="2000" b="1" dirty="0" smtClean="0"/>
        </a:p>
      </dgm:t>
    </dgm:pt>
    <dgm:pt modelId="{545AD63F-590F-4932-AFB9-F1A5967A2964}" type="parTrans" cxnId="{0A98D0DA-12BC-4CD7-BC4B-28E89986B52E}">
      <dgm:prSet/>
      <dgm:spPr/>
      <dgm:t>
        <a:bodyPr/>
        <a:lstStyle/>
        <a:p>
          <a:endParaRPr lang="en-US"/>
        </a:p>
      </dgm:t>
    </dgm:pt>
    <dgm:pt modelId="{29B0B5E0-7B41-49A8-B2B5-97F53365F9F7}" type="sibTrans" cxnId="{0A98D0DA-12BC-4CD7-BC4B-28E89986B52E}">
      <dgm:prSet/>
      <dgm:spPr/>
      <dgm:t>
        <a:bodyPr/>
        <a:lstStyle/>
        <a:p>
          <a:endParaRPr lang="en-US"/>
        </a:p>
      </dgm:t>
    </dgm:pt>
    <dgm:pt modelId="{9099F842-8B42-421A-9074-B49EFDF7394C}">
      <dgm:prSet phldrT="[Text]" custT="1"/>
      <dgm:spPr/>
      <dgm:t>
        <a:bodyPr/>
        <a:lstStyle/>
        <a:p>
          <a:pPr>
            <a:spcAft>
              <a:spcPct val="35000"/>
            </a:spcAft>
          </a:pPr>
          <a:endParaRPr lang="en-US" sz="2800" dirty="0" smtClean="0"/>
        </a:p>
        <a:p>
          <a:pPr>
            <a:spcAft>
              <a:spcPts val="1200"/>
            </a:spcAft>
          </a:pPr>
          <a:r>
            <a:rPr lang="en-US" sz="5400" b="1" dirty="0" smtClean="0"/>
            <a:t> </a:t>
          </a:r>
        </a:p>
      </dgm:t>
    </dgm:pt>
    <dgm:pt modelId="{CF7700D1-AF86-4DF0-9E8E-11008B328392}" type="parTrans" cxnId="{782868C3-EE3C-4DD8-9A72-53361E7245ED}">
      <dgm:prSet/>
      <dgm:spPr/>
      <dgm:t>
        <a:bodyPr/>
        <a:lstStyle/>
        <a:p>
          <a:endParaRPr lang="en-US"/>
        </a:p>
      </dgm:t>
    </dgm:pt>
    <dgm:pt modelId="{E2FEA018-011B-4667-A0E7-D4BF373860A0}" type="sibTrans" cxnId="{782868C3-EE3C-4DD8-9A72-53361E7245ED}">
      <dgm:prSet/>
      <dgm:spPr/>
      <dgm:t>
        <a:bodyPr/>
        <a:lstStyle/>
        <a:p>
          <a:endParaRPr lang="en-US"/>
        </a:p>
      </dgm:t>
    </dgm:pt>
    <dgm:pt modelId="{6E1F1DD4-49E9-4130-B55C-C4B79E6E48C6}">
      <dgm:prSet phldrT="[Text]" custT="1"/>
      <dgm:spPr/>
      <dgm:t>
        <a:bodyPr/>
        <a:lstStyle/>
        <a:p>
          <a:pPr>
            <a:lnSpc>
              <a:spcPct val="100000"/>
            </a:lnSpc>
            <a:spcBef>
              <a:spcPts val="1200"/>
            </a:spcBef>
            <a:spcAft>
              <a:spcPts val="1200"/>
            </a:spcAft>
          </a:pPr>
          <a:r>
            <a:rPr lang="en-US" sz="5200" b="1" dirty="0" smtClean="0"/>
            <a:t>  </a:t>
          </a:r>
          <a:endParaRPr lang="en-US" sz="3200" b="1" dirty="0"/>
        </a:p>
      </dgm:t>
    </dgm:pt>
    <dgm:pt modelId="{8D2791E9-015B-431D-9C5D-EC91594E6956}" type="parTrans" cxnId="{739358CF-DBE4-4E47-9E8E-2B386C966C57}">
      <dgm:prSet/>
      <dgm:spPr/>
      <dgm:t>
        <a:bodyPr/>
        <a:lstStyle/>
        <a:p>
          <a:endParaRPr lang="en-US"/>
        </a:p>
      </dgm:t>
    </dgm:pt>
    <dgm:pt modelId="{88FCF921-66EA-4056-BA6D-8239CF8A56DA}" type="sibTrans" cxnId="{739358CF-DBE4-4E47-9E8E-2B386C966C57}">
      <dgm:prSet/>
      <dgm:spPr/>
      <dgm:t>
        <a:bodyPr/>
        <a:lstStyle/>
        <a:p>
          <a:endParaRPr lang="en-US"/>
        </a:p>
      </dgm:t>
    </dgm:pt>
    <dgm:pt modelId="{5D148655-637F-4CF4-BFBC-D85A59A2B4E2}" type="pres">
      <dgm:prSet presAssocID="{B41E17FA-CDF6-4EFE-9A8F-C2E18FCA0598}" presName="Name0" presStyleCnt="0">
        <dgm:presLayoutVars>
          <dgm:dir/>
          <dgm:animLvl val="lvl"/>
          <dgm:resizeHandles val="exact"/>
        </dgm:presLayoutVars>
      </dgm:prSet>
      <dgm:spPr/>
      <dgm:t>
        <a:bodyPr/>
        <a:lstStyle/>
        <a:p>
          <a:endParaRPr lang="en-US"/>
        </a:p>
      </dgm:t>
    </dgm:pt>
    <dgm:pt modelId="{1B3C45B0-A0D9-4EB8-A8CF-95FA067683EA}" type="pres">
      <dgm:prSet presAssocID="{5E06A338-47D1-42AC-B74B-816950437BDD}" presName="Name8" presStyleCnt="0"/>
      <dgm:spPr/>
      <dgm:t>
        <a:bodyPr/>
        <a:lstStyle/>
        <a:p>
          <a:endParaRPr lang="en-US"/>
        </a:p>
      </dgm:t>
    </dgm:pt>
    <dgm:pt modelId="{768C1640-5250-4CB2-9515-ADC744C72653}" type="pres">
      <dgm:prSet presAssocID="{5E06A338-47D1-42AC-B74B-816950437BDD}" presName="level" presStyleLbl="node1" presStyleIdx="0" presStyleCnt="3" custLinFactNeighborY="39">
        <dgm:presLayoutVars>
          <dgm:chMax val="1"/>
          <dgm:bulletEnabled val="1"/>
        </dgm:presLayoutVars>
      </dgm:prSet>
      <dgm:spPr/>
      <dgm:t>
        <a:bodyPr/>
        <a:lstStyle/>
        <a:p>
          <a:endParaRPr lang="en-US"/>
        </a:p>
      </dgm:t>
    </dgm:pt>
    <dgm:pt modelId="{80CACB6D-C8A5-48F1-952A-E1DA62F2B6EC}" type="pres">
      <dgm:prSet presAssocID="{5E06A338-47D1-42AC-B74B-816950437BDD}" presName="levelTx" presStyleLbl="revTx" presStyleIdx="0" presStyleCnt="0">
        <dgm:presLayoutVars>
          <dgm:chMax val="1"/>
          <dgm:bulletEnabled val="1"/>
        </dgm:presLayoutVars>
      </dgm:prSet>
      <dgm:spPr/>
      <dgm:t>
        <a:bodyPr/>
        <a:lstStyle/>
        <a:p>
          <a:endParaRPr lang="en-US"/>
        </a:p>
      </dgm:t>
    </dgm:pt>
    <dgm:pt modelId="{F646C17D-76B8-4637-97E3-D13FF571D002}" type="pres">
      <dgm:prSet presAssocID="{9099F842-8B42-421A-9074-B49EFDF7394C}" presName="Name8" presStyleCnt="0"/>
      <dgm:spPr/>
      <dgm:t>
        <a:bodyPr/>
        <a:lstStyle/>
        <a:p>
          <a:endParaRPr lang="en-US"/>
        </a:p>
      </dgm:t>
    </dgm:pt>
    <dgm:pt modelId="{2AA44D3F-ABD2-43ED-BED4-81D69DA0D464}" type="pres">
      <dgm:prSet presAssocID="{9099F842-8B42-421A-9074-B49EFDF7394C}" presName="level" presStyleLbl="node1" presStyleIdx="1" presStyleCnt="3">
        <dgm:presLayoutVars>
          <dgm:chMax val="1"/>
          <dgm:bulletEnabled val="1"/>
        </dgm:presLayoutVars>
      </dgm:prSet>
      <dgm:spPr/>
      <dgm:t>
        <a:bodyPr/>
        <a:lstStyle/>
        <a:p>
          <a:endParaRPr lang="en-US"/>
        </a:p>
      </dgm:t>
    </dgm:pt>
    <dgm:pt modelId="{721EDA03-8DF6-4940-BADD-A92C438BF53A}" type="pres">
      <dgm:prSet presAssocID="{9099F842-8B42-421A-9074-B49EFDF7394C}" presName="levelTx" presStyleLbl="revTx" presStyleIdx="0" presStyleCnt="0">
        <dgm:presLayoutVars>
          <dgm:chMax val="1"/>
          <dgm:bulletEnabled val="1"/>
        </dgm:presLayoutVars>
      </dgm:prSet>
      <dgm:spPr/>
      <dgm:t>
        <a:bodyPr/>
        <a:lstStyle/>
        <a:p>
          <a:endParaRPr lang="en-US"/>
        </a:p>
      </dgm:t>
    </dgm:pt>
    <dgm:pt modelId="{93F67C85-61C4-4351-B14C-5724019384EB}" type="pres">
      <dgm:prSet presAssocID="{6E1F1DD4-49E9-4130-B55C-C4B79E6E48C6}" presName="Name8" presStyleCnt="0"/>
      <dgm:spPr/>
      <dgm:t>
        <a:bodyPr/>
        <a:lstStyle/>
        <a:p>
          <a:endParaRPr lang="en-US"/>
        </a:p>
      </dgm:t>
    </dgm:pt>
    <dgm:pt modelId="{6B350E92-9965-49C0-A61D-030BA80ECDE9}" type="pres">
      <dgm:prSet presAssocID="{6E1F1DD4-49E9-4130-B55C-C4B79E6E48C6}" presName="level" presStyleLbl="node1" presStyleIdx="2" presStyleCnt="3" custLinFactNeighborX="484" custLinFactNeighborY="4449">
        <dgm:presLayoutVars>
          <dgm:chMax val="1"/>
          <dgm:bulletEnabled val="1"/>
        </dgm:presLayoutVars>
      </dgm:prSet>
      <dgm:spPr/>
      <dgm:t>
        <a:bodyPr/>
        <a:lstStyle/>
        <a:p>
          <a:endParaRPr lang="en-US"/>
        </a:p>
      </dgm:t>
    </dgm:pt>
    <dgm:pt modelId="{928594C1-57E9-451E-8764-CB4F4F95812B}" type="pres">
      <dgm:prSet presAssocID="{6E1F1DD4-49E9-4130-B55C-C4B79E6E48C6}" presName="levelTx" presStyleLbl="revTx" presStyleIdx="0" presStyleCnt="0">
        <dgm:presLayoutVars>
          <dgm:chMax val="1"/>
          <dgm:bulletEnabled val="1"/>
        </dgm:presLayoutVars>
      </dgm:prSet>
      <dgm:spPr/>
      <dgm:t>
        <a:bodyPr/>
        <a:lstStyle/>
        <a:p>
          <a:endParaRPr lang="en-US"/>
        </a:p>
      </dgm:t>
    </dgm:pt>
  </dgm:ptLst>
  <dgm:cxnLst>
    <dgm:cxn modelId="{739358CF-DBE4-4E47-9E8E-2B386C966C57}" srcId="{B41E17FA-CDF6-4EFE-9A8F-C2E18FCA0598}" destId="{6E1F1DD4-49E9-4130-B55C-C4B79E6E48C6}" srcOrd="2" destOrd="0" parTransId="{8D2791E9-015B-431D-9C5D-EC91594E6956}" sibTransId="{88FCF921-66EA-4056-BA6D-8239CF8A56DA}"/>
    <dgm:cxn modelId="{ED692E6B-880B-4DB7-9007-DA2AEE6EE89A}" type="presOf" srcId="{B41E17FA-CDF6-4EFE-9A8F-C2E18FCA0598}" destId="{5D148655-637F-4CF4-BFBC-D85A59A2B4E2}" srcOrd="0" destOrd="0" presId="urn:microsoft.com/office/officeart/2005/8/layout/pyramid3"/>
    <dgm:cxn modelId="{782868C3-EE3C-4DD8-9A72-53361E7245ED}" srcId="{B41E17FA-CDF6-4EFE-9A8F-C2E18FCA0598}" destId="{9099F842-8B42-421A-9074-B49EFDF7394C}" srcOrd="1" destOrd="0" parTransId="{CF7700D1-AF86-4DF0-9E8E-11008B328392}" sibTransId="{E2FEA018-011B-4667-A0E7-D4BF373860A0}"/>
    <dgm:cxn modelId="{1946DDF3-E13B-46F8-81DA-472F47232A43}" type="presOf" srcId="{5E06A338-47D1-42AC-B74B-816950437BDD}" destId="{80CACB6D-C8A5-48F1-952A-E1DA62F2B6EC}" srcOrd="1" destOrd="0" presId="urn:microsoft.com/office/officeart/2005/8/layout/pyramid3"/>
    <dgm:cxn modelId="{BBF12C9E-D783-446E-A7DB-F021DA83BAF6}" type="presOf" srcId="{9099F842-8B42-421A-9074-B49EFDF7394C}" destId="{721EDA03-8DF6-4940-BADD-A92C438BF53A}" srcOrd="1" destOrd="0" presId="urn:microsoft.com/office/officeart/2005/8/layout/pyramid3"/>
    <dgm:cxn modelId="{0C523261-389B-4EE3-9892-47E2E696F7AD}" type="presOf" srcId="{6E1F1DD4-49E9-4130-B55C-C4B79E6E48C6}" destId="{6B350E92-9965-49C0-A61D-030BA80ECDE9}" srcOrd="0" destOrd="0" presId="urn:microsoft.com/office/officeart/2005/8/layout/pyramid3"/>
    <dgm:cxn modelId="{0AA1CED2-DE4B-456F-88A5-C833A880D9A9}" type="presOf" srcId="{9099F842-8B42-421A-9074-B49EFDF7394C}" destId="{2AA44D3F-ABD2-43ED-BED4-81D69DA0D464}" srcOrd="0" destOrd="0" presId="urn:microsoft.com/office/officeart/2005/8/layout/pyramid3"/>
    <dgm:cxn modelId="{055A326E-BC73-4A0B-8274-334CF8449F28}" type="presOf" srcId="{5E06A338-47D1-42AC-B74B-816950437BDD}" destId="{768C1640-5250-4CB2-9515-ADC744C72653}" srcOrd="0" destOrd="0" presId="urn:microsoft.com/office/officeart/2005/8/layout/pyramid3"/>
    <dgm:cxn modelId="{0D15CD73-5DF3-4EAB-97C8-C4071B2DEA0B}" type="presOf" srcId="{6E1F1DD4-49E9-4130-B55C-C4B79E6E48C6}" destId="{928594C1-57E9-451E-8764-CB4F4F95812B}" srcOrd="1" destOrd="0" presId="urn:microsoft.com/office/officeart/2005/8/layout/pyramid3"/>
    <dgm:cxn modelId="{0A98D0DA-12BC-4CD7-BC4B-28E89986B52E}" srcId="{B41E17FA-CDF6-4EFE-9A8F-C2E18FCA0598}" destId="{5E06A338-47D1-42AC-B74B-816950437BDD}" srcOrd="0" destOrd="0" parTransId="{545AD63F-590F-4932-AFB9-F1A5967A2964}" sibTransId="{29B0B5E0-7B41-49A8-B2B5-97F53365F9F7}"/>
    <dgm:cxn modelId="{075491C6-D73A-4205-BB13-24C92D47C664}" type="presParOf" srcId="{5D148655-637F-4CF4-BFBC-D85A59A2B4E2}" destId="{1B3C45B0-A0D9-4EB8-A8CF-95FA067683EA}" srcOrd="0" destOrd="0" presId="urn:microsoft.com/office/officeart/2005/8/layout/pyramid3"/>
    <dgm:cxn modelId="{18A773B1-B9F1-4FF2-81C4-455CDF7E8DAA}" type="presParOf" srcId="{1B3C45B0-A0D9-4EB8-A8CF-95FA067683EA}" destId="{768C1640-5250-4CB2-9515-ADC744C72653}" srcOrd="0" destOrd="0" presId="urn:microsoft.com/office/officeart/2005/8/layout/pyramid3"/>
    <dgm:cxn modelId="{C869BA3B-576E-495C-83DF-37CED2FC9DC7}" type="presParOf" srcId="{1B3C45B0-A0D9-4EB8-A8CF-95FA067683EA}" destId="{80CACB6D-C8A5-48F1-952A-E1DA62F2B6EC}" srcOrd="1" destOrd="0" presId="urn:microsoft.com/office/officeart/2005/8/layout/pyramid3"/>
    <dgm:cxn modelId="{FAB1CE49-01B9-4DCE-911B-C459D5A5F88B}" type="presParOf" srcId="{5D148655-637F-4CF4-BFBC-D85A59A2B4E2}" destId="{F646C17D-76B8-4637-97E3-D13FF571D002}" srcOrd="1" destOrd="0" presId="urn:microsoft.com/office/officeart/2005/8/layout/pyramid3"/>
    <dgm:cxn modelId="{FA134DAE-8BD6-4A4B-8AEF-C4AB40CCCCEF}" type="presParOf" srcId="{F646C17D-76B8-4637-97E3-D13FF571D002}" destId="{2AA44D3F-ABD2-43ED-BED4-81D69DA0D464}" srcOrd="0" destOrd="0" presId="urn:microsoft.com/office/officeart/2005/8/layout/pyramid3"/>
    <dgm:cxn modelId="{1844E835-087E-4AA8-81C3-0E144205CF58}" type="presParOf" srcId="{F646C17D-76B8-4637-97E3-D13FF571D002}" destId="{721EDA03-8DF6-4940-BADD-A92C438BF53A}" srcOrd="1" destOrd="0" presId="urn:microsoft.com/office/officeart/2005/8/layout/pyramid3"/>
    <dgm:cxn modelId="{7439EEBF-B575-496C-A9F9-801BF163ACE9}" type="presParOf" srcId="{5D148655-637F-4CF4-BFBC-D85A59A2B4E2}" destId="{93F67C85-61C4-4351-B14C-5724019384EB}" srcOrd="2" destOrd="0" presId="urn:microsoft.com/office/officeart/2005/8/layout/pyramid3"/>
    <dgm:cxn modelId="{0B46967C-C237-4EBD-99E4-34B165FB8EF4}" type="presParOf" srcId="{93F67C85-61C4-4351-B14C-5724019384EB}" destId="{6B350E92-9965-49C0-A61D-030BA80ECDE9}" srcOrd="0" destOrd="0" presId="urn:microsoft.com/office/officeart/2005/8/layout/pyramid3"/>
    <dgm:cxn modelId="{78B1CE26-00FA-40FB-BD18-087305D51E1C}" type="presParOf" srcId="{93F67C85-61C4-4351-B14C-5724019384EB}" destId="{928594C1-57E9-451E-8764-CB4F4F95812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AD8B2-34B5-4735-80EA-C676A8D17347}">
      <dsp:nvSpPr>
        <dsp:cNvPr id="0" name=""/>
        <dsp:cNvSpPr/>
      </dsp:nvSpPr>
      <dsp:spPr>
        <a:xfrm rot="10800000">
          <a:off x="1169193" y="1847"/>
          <a:ext cx="6337576" cy="127532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382" tIns="106680" rIns="199136" bIns="106680" numCol="1" spcCol="1270" anchor="ctr" anchorCtr="0">
          <a:noAutofit/>
        </a:bodyPr>
        <a:lstStyle/>
        <a:p>
          <a:pPr lvl="0" algn="l" defTabSz="1244600">
            <a:lnSpc>
              <a:spcPct val="90000"/>
            </a:lnSpc>
            <a:spcBef>
              <a:spcPct val="0"/>
            </a:spcBef>
            <a:spcAft>
              <a:spcPct val="35000"/>
            </a:spcAft>
          </a:pPr>
          <a:r>
            <a:rPr lang="en-US" sz="2800" b="1" kern="1200" dirty="0" smtClean="0"/>
            <a:t>Single Card Payoff</a:t>
          </a:r>
          <a:endParaRPr lang="en-US" sz="2800" kern="1200" dirty="0"/>
        </a:p>
      </dsp:txBody>
      <dsp:txXfrm rot="10800000">
        <a:off x="1488024" y="1847"/>
        <a:ext cx="6018745" cy="1275323"/>
      </dsp:txXfrm>
    </dsp:sp>
    <dsp:sp modelId="{D73E7817-4A66-4F31-957E-E1E1DC8DF33E}">
      <dsp:nvSpPr>
        <dsp:cNvPr id="0" name=""/>
        <dsp:cNvSpPr/>
      </dsp:nvSpPr>
      <dsp:spPr>
        <a:xfrm>
          <a:off x="434332" y="0"/>
          <a:ext cx="1275323" cy="127532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5C231-E78D-4EE5-AACD-0787A5776BA4}">
      <dsp:nvSpPr>
        <dsp:cNvPr id="0" name=""/>
        <dsp:cNvSpPr/>
      </dsp:nvSpPr>
      <dsp:spPr>
        <a:xfrm rot="10800000">
          <a:off x="1174353" y="1657863"/>
          <a:ext cx="6330697" cy="1275323"/>
        </a:xfrm>
        <a:prstGeom prst="homePlate">
          <a:avLst/>
        </a:prstGeom>
        <a:solidFill>
          <a:schemeClr val="accent4">
            <a:hueOff val="-117457"/>
            <a:satOff val="3730"/>
            <a:lumOff val="-1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382" tIns="106680" rIns="199136" bIns="106680" numCol="1" spcCol="1270" anchor="ctr" anchorCtr="0">
          <a:noAutofit/>
        </a:bodyPr>
        <a:lstStyle/>
        <a:p>
          <a:pPr lvl="0" algn="l" defTabSz="1244600">
            <a:lnSpc>
              <a:spcPct val="90000"/>
            </a:lnSpc>
            <a:spcBef>
              <a:spcPct val="0"/>
            </a:spcBef>
            <a:spcAft>
              <a:spcPct val="35000"/>
            </a:spcAft>
          </a:pPr>
          <a:r>
            <a:rPr lang="en-US" sz="2800" b="1" kern="1200" dirty="0" smtClean="0"/>
            <a:t>Multiple Card Payoff</a:t>
          </a:r>
          <a:endParaRPr lang="en-US" sz="2800" b="1" kern="1200" dirty="0"/>
        </a:p>
      </dsp:txBody>
      <dsp:txXfrm rot="10800000">
        <a:off x="1493184" y="1657863"/>
        <a:ext cx="6011866" cy="1275323"/>
      </dsp:txXfrm>
    </dsp:sp>
    <dsp:sp modelId="{02DAE943-1FA9-4A95-BDB6-4E9140870C80}">
      <dsp:nvSpPr>
        <dsp:cNvPr id="0" name=""/>
        <dsp:cNvSpPr/>
      </dsp:nvSpPr>
      <dsp:spPr>
        <a:xfrm>
          <a:off x="416960" y="1650760"/>
          <a:ext cx="1275323" cy="1275323"/>
        </a:xfrm>
        <a:prstGeom prst="ellipse">
          <a:avLst/>
        </a:prstGeom>
        <a:solidFill>
          <a:schemeClr val="accent4">
            <a:tint val="50000"/>
            <a:hueOff val="-2863"/>
            <a:satOff val="-2714"/>
            <a:lumOff val="-5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D0DA3-8F60-4149-B9A9-967B72DD00E1}">
      <dsp:nvSpPr>
        <dsp:cNvPr id="0" name=""/>
        <dsp:cNvSpPr/>
      </dsp:nvSpPr>
      <dsp:spPr>
        <a:xfrm rot="10800000">
          <a:off x="1171375" y="3313880"/>
          <a:ext cx="6334668" cy="1275323"/>
        </a:xfrm>
        <a:prstGeom prst="homePlate">
          <a:avLst/>
        </a:prstGeom>
        <a:solidFill>
          <a:schemeClr val="accent4">
            <a:hueOff val="-234914"/>
            <a:satOff val="7460"/>
            <a:lumOff val="-3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382" tIns="106680" rIns="199136" bIns="106680" numCol="1" spcCol="1270" anchor="ctr" anchorCtr="0">
          <a:noAutofit/>
        </a:bodyPr>
        <a:lstStyle/>
        <a:p>
          <a:pPr lvl="0" algn="l" defTabSz="1244600">
            <a:lnSpc>
              <a:spcPct val="90000"/>
            </a:lnSpc>
            <a:spcBef>
              <a:spcPct val="0"/>
            </a:spcBef>
            <a:spcAft>
              <a:spcPct val="35000"/>
            </a:spcAft>
          </a:pPr>
          <a:r>
            <a:rPr lang="en-US" altLang="en-US" sz="2800" b="1" kern="1200" dirty="0" smtClean="0"/>
            <a:t>Debt Consolidation</a:t>
          </a:r>
          <a:endParaRPr lang="en-US" sz="2800" b="1" kern="1200" dirty="0"/>
        </a:p>
      </dsp:txBody>
      <dsp:txXfrm rot="10800000">
        <a:off x="1490206" y="3313880"/>
        <a:ext cx="6015837" cy="1275323"/>
      </dsp:txXfrm>
    </dsp:sp>
    <dsp:sp modelId="{C4CB1D81-E58E-4DB4-AA2D-4756C3E30F43}">
      <dsp:nvSpPr>
        <dsp:cNvPr id="0" name=""/>
        <dsp:cNvSpPr/>
      </dsp:nvSpPr>
      <dsp:spPr>
        <a:xfrm>
          <a:off x="449508" y="3315727"/>
          <a:ext cx="1275323" cy="1275323"/>
        </a:xfrm>
        <a:prstGeom prst="ellipse">
          <a:avLst/>
        </a:prstGeom>
        <a:solidFill>
          <a:schemeClr val="accent4">
            <a:tint val="50000"/>
            <a:hueOff val="-5727"/>
            <a:satOff val="-5429"/>
            <a:lumOff val="-11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27F6-681B-4867-83B0-4786FD9A5C2C}">
      <dsp:nvSpPr>
        <dsp:cNvPr id="0" name=""/>
        <dsp:cNvSpPr/>
      </dsp:nvSpPr>
      <dsp:spPr>
        <a:xfrm>
          <a:off x="2032000" y="0"/>
          <a:ext cx="2032000" cy="1745995"/>
        </a:xfrm>
        <a:prstGeom prst="trapezoid">
          <a:avLst>
            <a:gd name="adj" fmla="val 5819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100000"/>
            </a:lnSpc>
            <a:spcBef>
              <a:spcPct val="0"/>
            </a:spcBef>
            <a:spcAft>
              <a:spcPts val="0"/>
            </a:spcAft>
          </a:pPr>
          <a:endParaRPr lang="en-US" sz="2400" b="1" kern="1200" dirty="0" smtClean="0">
            <a:solidFill>
              <a:schemeClr val="bg1"/>
            </a:solidFill>
          </a:endParaRPr>
        </a:p>
        <a:p>
          <a:pPr lvl="0" algn="ctr" defTabSz="1244600">
            <a:lnSpc>
              <a:spcPct val="100000"/>
            </a:lnSpc>
            <a:spcBef>
              <a:spcPct val="0"/>
            </a:spcBef>
            <a:spcAft>
              <a:spcPts val="600"/>
            </a:spcAft>
          </a:pPr>
          <a:r>
            <a:rPr lang="en-US" sz="2000" b="1" kern="1200" dirty="0" smtClean="0">
              <a:solidFill>
                <a:schemeClr val="bg1"/>
              </a:solidFill>
            </a:rPr>
            <a:t>Smallest Debt</a:t>
          </a:r>
          <a:endParaRPr lang="en-US" sz="2000" b="1" kern="1200" dirty="0">
            <a:solidFill>
              <a:schemeClr val="bg1"/>
            </a:solidFill>
          </a:endParaRPr>
        </a:p>
      </dsp:txBody>
      <dsp:txXfrm>
        <a:off x="2032000" y="0"/>
        <a:ext cx="2032000" cy="1745995"/>
      </dsp:txXfrm>
    </dsp:sp>
    <dsp:sp modelId="{63072971-ED07-47E5-95C0-E63C52A070F6}">
      <dsp:nvSpPr>
        <dsp:cNvPr id="0" name=""/>
        <dsp:cNvSpPr/>
      </dsp:nvSpPr>
      <dsp:spPr>
        <a:xfrm>
          <a:off x="1016000" y="1745996"/>
          <a:ext cx="4064000" cy="1745995"/>
        </a:xfrm>
        <a:prstGeom prst="trapezoid">
          <a:avLst>
            <a:gd name="adj" fmla="val 5819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200000"/>
            </a:lnSpc>
            <a:spcBef>
              <a:spcPct val="0"/>
            </a:spcBef>
            <a:spcAft>
              <a:spcPct val="35000"/>
            </a:spcAft>
          </a:pPr>
          <a:r>
            <a:rPr lang="en-US" sz="3200" b="1" kern="1200" dirty="0" smtClean="0">
              <a:solidFill>
                <a:schemeClr val="bg1"/>
              </a:solidFill>
            </a:rPr>
            <a:t>Bigger Debt</a:t>
          </a:r>
          <a:endParaRPr lang="en-US" sz="3200" b="1" kern="1200" dirty="0">
            <a:solidFill>
              <a:schemeClr val="bg1"/>
            </a:solidFill>
          </a:endParaRPr>
        </a:p>
      </dsp:txBody>
      <dsp:txXfrm>
        <a:off x="1727200" y="1745996"/>
        <a:ext cx="2641600" cy="1745995"/>
      </dsp:txXfrm>
    </dsp:sp>
    <dsp:sp modelId="{722DC034-95CA-4509-B85B-8C32AE74314C}">
      <dsp:nvSpPr>
        <dsp:cNvPr id="0" name=""/>
        <dsp:cNvSpPr/>
      </dsp:nvSpPr>
      <dsp:spPr>
        <a:xfrm>
          <a:off x="0" y="3491992"/>
          <a:ext cx="6095999" cy="1745995"/>
        </a:xfrm>
        <a:prstGeom prst="trapezoid">
          <a:avLst>
            <a:gd name="adj" fmla="val 5819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200000"/>
            </a:lnSpc>
            <a:spcBef>
              <a:spcPct val="0"/>
            </a:spcBef>
            <a:spcAft>
              <a:spcPct val="35000"/>
            </a:spcAft>
          </a:pPr>
          <a:r>
            <a:rPr lang="en-US" sz="4000" b="1" kern="1200" dirty="0" smtClean="0">
              <a:solidFill>
                <a:schemeClr val="bg1"/>
              </a:solidFill>
            </a:rPr>
            <a:t>Biggest Debt</a:t>
          </a:r>
          <a:endParaRPr lang="en-US" sz="4000" b="1" kern="1200" dirty="0">
            <a:solidFill>
              <a:schemeClr val="bg1"/>
            </a:solidFill>
          </a:endParaRPr>
        </a:p>
      </dsp:txBody>
      <dsp:txXfrm>
        <a:off x="1066800" y="3491992"/>
        <a:ext cx="3962400" cy="1745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C1640-5250-4CB2-9515-ADC744C72653}">
      <dsp:nvSpPr>
        <dsp:cNvPr id="0" name=""/>
        <dsp:cNvSpPr/>
      </dsp:nvSpPr>
      <dsp:spPr>
        <a:xfrm rot="10800000">
          <a:off x="0" y="674"/>
          <a:ext cx="6745425" cy="1729791"/>
        </a:xfrm>
        <a:prstGeom prst="trapezoid">
          <a:avLst>
            <a:gd name="adj" fmla="val 64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p>
      </dsp:txBody>
      <dsp:txXfrm rot="-10800000">
        <a:off x="1180449" y="674"/>
        <a:ext cx="4384526" cy="1729791"/>
      </dsp:txXfrm>
    </dsp:sp>
    <dsp:sp modelId="{2AA44D3F-ABD2-43ED-BED4-81D69DA0D464}">
      <dsp:nvSpPr>
        <dsp:cNvPr id="0" name=""/>
        <dsp:cNvSpPr/>
      </dsp:nvSpPr>
      <dsp:spPr>
        <a:xfrm rot="10800000">
          <a:off x="1124237" y="1729791"/>
          <a:ext cx="4496950" cy="1729791"/>
        </a:xfrm>
        <a:prstGeom prst="trapezoid">
          <a:avLst>
            <a:gd name="adj" fmla="val 64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ts val="1200"/>
            </a:spcAft>
          </a:pPr>
          <a:r>
            <a:rPr lang="en-US" sz="5400" b="1" kern="1200" dirty="0" smtClean="0"/>
            <a:t> </a:t>
          </a:r>
        </a:p>
      </dsp:txBody>
      <dsp:txXfrm rot="-10800000">
        <a:off x="1911203" y="1729791"/>
        <a:ext cx="2923017" cy="1729791"/>
      </dsp:txXfrm>
    </dsp:sp>
    <dsp:sp modelId="{6B350E92-9965-49C0-A61D-030BA80ECDE9}">
      <dsp:nvSpPr>
        <dsp:cNvPr id="0" name=""/>
        <dsp:cNvSpPr/>
      </dsp:nvSpPr>
      <dsp:spPr>
        <a:xfrm rot="10800000">
          <a:off x="2259357" y="3459583"/>
          <a:ext cx="2248475" cy="1729791"/>
        </a:xfrm>
        <a:prstGeom prst="trapezoid">
          <a:avLst>
            <a:gd name="adj" fmla="val 64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100000"/>
            </a:lnSpc>
            <a:spcBef>
              <a:spcPct val="0"/>
            </a:spcBef>
            <a:spcAft>
              <a:spcPts val="1200"/>
            </a:spcAft>
          </a:pPr>
          <a:r>
            <a:rPr lang="en-US" sz="5200" b="1" kern="1200" dirty="0" smtClean="0"/>
            <a:t>  </a:t>
          </a:r>
          <a:endParaRPr lang="en-US" sz="3200" b="1" kern="1200" dirty="0"/>
        </a:p>
      </dsp:txBody>
      <dsp:txXfrm rot="-10800000">
        <a:off x="2259357" y="3459583"/>
        <a:ext cx="2248475" cy="172979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9D7718-F93E-4B33-84A0-93E958C75189}" type="slidenum">
              <a:rPr lang="en-US" smtClean="0"/>
              <a:t>‹#›</a:t>
            </a:fld>
            <a:endParaRPr lang="en-US" dirty="0"/>
          </a:p>
        </p:txBody>
      </p:sp>
    </p:spTree>
    <p:extLst>
      <p:ext uri="{BB962C8B-B14F-4D97-AF65-F5344CB8AC3E}">
        <p14:creationId xmlns:p14="http://schemas.microsoft.com/office/powerpoint/2010/main" val="58745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7E025-03F3-4331-8FAE-260337F6FF71}" type="datetimeFigureOut">
              <a:rPr lang="en-US" smtClean="0"/>
              <a:t>12/2/2022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9C0A9-00BF-4460-A295-7CF7BE7DC47A}" type="slidenum">
              <a:rPr lang="en-US" smtClean="0"/>
              <a:t>‹#›</a:t>
            </a:fld>
            <a:endParaRPr lang="en-US" dirty="0"/>
          </a:p>
        </p:txBody>
      </p:sp>
    </p:spTree>
    <p:extLst>
      <p:ext uri="{BB962C8B-B14F-4D97-AF65-F5344CB8AC3E}">
        <p14:creationId xmlns:p14="http://schemas.microsoft.com/office/powerpoint/2010/main" val="62502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nsumerfinance.gov/about-us/blog/common-errors-credit-report-and-how-get-them-fixe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balance.com/reasons-debt-is-bad-96004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balance.com/having-good-credit-score-96052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agnifymoney.com/calculator/snowball-avalanche-calculato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investopedia.com/terms/c/creditcard.asp"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ally.me/#faq" TargetMode="External"/><Relationship Id="rId5" Type="http://schemas.openxmlformats.org/officeDocument/2006/relationships/hyperlink" Target="https://www.investopedia.com/terms/d/debt.asp" TargetMode="External"/><Relationship Id="rId4" Type="http://schemas.openxmlformats.org/officeDocument/2006/relationships/hyperlink" Target="https://www.youneedabudget.com/"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Debt – Good vs. Bad and How Much is Too Much?</a:t>
            </a:r>
          </a:p>
          <a:p>
            <a:r>
              <a:rPr lang="en-US" dirty="0" smtClean="0"/>
              <a:t>Understanding the Impacts of Good and Bad Credit</a:t>
            </a:r>
          </a:p>
          <a:p>
            <a:r>
              <a:rPr lang="en-US" dirty="0" smtClean="0"/>
              <a:t>Debt Management Strategies</a:t>
            </a:r>
          </a:p>
          <a:p>
            <a:r>
              <a:rPr lang="en-US" dirty="0" smtClean="0"/>
              <a:t>Key Takeaways</a:t>
            </a:r>
          </a:p>
          <a:p>
            <a:r>
              <a:rPr lang="en-US" dirty="0" smtClean="0"/>
              <a:t>Tips to Help Educate Younger Generations</a:t>
            </a:r>
          </a:p>
          <a:p>
            <a:r>
              <a:rPr lang="en-US" dirty="0" smtClean="0"/>
              <a:t> - Throughout</a:t>
            </a:r>
            <a:r>
              <a:rPr lang="en-US" baseline="0" dirty="0" smtClean="0"/>
              <a:t> the presentation today, you’ll see some tips on how you can help prepare younger generations, such as your children or grandchildren, to better understand the concept of debt at a young age. </a:t>
            </a:r>
            <a:endParaRPr lang="en-US" dirty="0" smtClean="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5738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108DA5-FE1E-433D-9399-E3B6D4E6E3E3}" type="slidenum">
              <a:rPr lang="en-US" altLang="en-US"/>
              <a:pPr eaLnBrk="1" hangingPunct="1"/>
              <a:t>11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First</a:t>
            </a:r>
            <a:r>
              <a:rPr lang="en-US" altLang="en-US" baseline="0" dirty="0" smtClean="0">
                <a:latin typeface="Arial" panose="020B0604020202020204" pitchFamily="34" charset="0"/>
              </a:rPr>
              <a:t> – let’s define what credit is. Credit is </a:t>
            </a:r>
            <a:r>
              <a:rPr lang="en-US" dirty="0" smtClean="0"/>
              <a:t>when </a:t>
            </a:r>
            <a:r>
              <a:rPr lang="en-US" b="1" dirty="0" smtClean="0"/>
              <a:t>goods, services, or money is received in exchange for a promise to pay</a:t>
            </a:r>
            <a:r>
              <a:rPr lang="en-US" dirty="0" smtClean="0"/>
              <a:t> a definite sum of money at a future date. Your credit is measured by a score issued by FICO</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7546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6973E2-A81D-4F0C-B610-91175C9E28AD}" type="slidenum">
              <a:rPr lang="en-US" altLang="en-US"/>
              <a:pPr eaLnBrk="1" hangingPunct="1"/>
              <a:t>12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eaLnBrk="1" hangingPunct="1">
              <a:buFont typeface="Arial" panose="020B0604020202020204" pitchFamily="34" charset="0"/>
              <a:buNone/>
              <a:defRPr/>
            </a:pPr>
            <a:r>
              <a:rPr lang="en-US" dirty="0" smtClean="0"/>
              <a:t>A credit score is a prediction of how likely you are to pay your bills.</a:t>
            </a:r>
            <a:r>
              <a:rPr lang="en-US" baseline="0" dirty="0" smtClean="0"/>
              <a:t> Your score is a number between </a:t>
            </a:r>
            <a:r>
              <a:rPr lang="en-US" dirty="0" smtClean="0"/>
              <a:t>300 and 850</a:t>
            </a:r>
            <a:r>
              <a:rPr lang="en-US" baseline="0" dirty="0" smtClean="0"/>
              <a:t> and it’s </a:t>
            </a:r>
            <a:r>
              <a:rPr lang="en-US" dirty="0" smtClean="0"/>
              <a:t>derived from many different factors</a:t>
            </a:r>
            <a:r>
              <a:rPr lang="en-US" baseline="0" dirty="0" smtClean="0"/>
              <a:t> such as length of credit history, amount of revolving debt, number of open accounts and payment history.</a:t>
            </a:r>
            <a:endParaRPr lang="en-US" dirty="0" smtClean="0"/>
          </a:p>
          <a:p>
            <a:pPr marL="0" lvl="1" indent="0" eaLnBrk="1" hangingPunct="1">
              <a:buFont typeface="Arial" panose="020B0604020202020204" pitchFamily="34" charset="0"/>
              <a:buNone/>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As you can</a:t>
            </a:r>
            <a:r>
              <a:rPr lang="en-US" baseline="0" dirty="0" smtClean="0"/>
              <a:t> see from the chart here, t</a:t>
            </a:r>
            <a:r>
              <a:rPr lang="en-US" dirty="0" smtClean="0"/>
              <a:t>he higher your score, the better.</a:t>
            </a:r>
            <a:r>
              <a:rPr lang="en-US" baseline="0" dirty="0" smtClean="0"/>
              <a:t> We’ll talk about how those high and low scores can impact your purchasing power in just a minute.</a:t>
            </a:r>
            <a:endParaRPr lang="en-US" dirty="0" smtClean="0"/>
          </a:p>
        </p:txBody>
      </p:sp>
    </p:spTree>
    <p:extLst>
      <p:ext uri="{BB962C8B-B14F-4D97-AF65-F5344CB8AC3E}">
        <p14:creationId xmlns:p14="http://schemas.microsoft.com/office/powerpoint/2010/main" val="306120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Per federal law you are entitled to </a:t>
            </a:r>
            <a:r>
              <a:rPr lang="en-US" b="1" dirty="0" smtClean="0">
                <a:latin typeface="Calibri" panose="020F0502020204030204" pitchFamily="34" charset="0"/>
                <a:cs typeface="Calibri" panose="020F0502020204030204" pitchFamily="34" charset="0"/>
              </a:rPr>
              <a:t>one free credit report annually </a:t>
            </a:r>
            <a:r>
              <a:rPr lang="en-US" dirty="0" smtClean="0">
                <a:latin typeface="Calibri" panose="020F0502020204030204" pitchFamily="34" charset="0"/>
                <a:cs typeface="Calibri" panose="020F0502020204030204" pitchFamily="34" charset="0"/>
              </a:rPr>
              <a:t>from each of the three major credit bureaus -</a:t>
            </a:r>
            <a:r>
              <a:rPr lang="en-US" baseline="0"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Experian, Equifax and TransUnion. It is important</a:t>
            </a:r>
            <a:r>
              <a:rPr lang="en-US" baseline="0" dirty="0" smtClean="0">
                <a:latin typeface="Calibri" panose="020F0502020204030204" pitchFamily="34" charset="0"/>
                <a:cs typeface="Calibri" panose="020F0502020204030204" pitchFamily="34" charset="0"/>
              </a:rPr>
              <a:t> that you review your credit report annually, at a minimum, to ensure that there are no mistakes or cases of identify fraud on your report. One in every five American consumers has an error on their report, so it’s fairly common and it could be hurting your overall credit score or costing you money in unnecessary fees.</a:t>
            </a:r>
            <a:endParaRPr lang="en-US" dirty="0" smtClean="0">
              <a:latin typeface="Calibri" panose="020F0502020204030204" pitchFamily="34" charset="0"/>
              <a:cs typeface="Calibri" panose="020F0502020204030204" pitchFamily="34" charset="0"/>
            </a:endParaRPr>
          </a:p>
          <a:p>
            <a:endParaRPr lang="en-US" dirty="0" smtClean="0"/>
          </a:p>
          <a:p>
            <a:endParaRPr lang="en-US" dirty="0" smtClean="0"/>
          </a:p>
          <a:p>
            <a:r>
              <a:rPr lang="en-US" dirty="0" smtClean="0">
                <a:hlinkClick r:id="rId3"/>
              </a:rPr>
              <a:t>https://www.consumerfinance.gov/about-us/blog/common-errors-credit-report-and-how-get-them-fixed/</a:t>
            </a:r>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13</a:t>
            </a:fld>
            <a:endParaRPr lang="en-US"/>
          </a:p>
        </p:txBody>
      </p:sp>
    </p:spTree>
    <p:extLst>
      <p:ext uri="{BB962C8B-B14F-4D97-AF65-F5344CB8AC3E}">
        <p14:creationId xmlns:p14="http://schemas.microsoft.com/office/powerpoint/2010/main" val="424020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wondering why a good</a:t>
            </a:r>
            <a:r>
              <a:rPr lang="en-US" baseline="0" dirty="0" smtClean="0"/>
              <a:t> credit score is so important to maintain, it’s because your credit follows you around through almost every aspect of your life. Your credit score is checked before you can get any type of loan, and the better your score, the more likely you are to get a better interest rate. Your score can affect the amount you pay for car insurance, whether or not you can secure rental housing, your ability to get utilities or a cell phone, and yes, even some employers require a credit check before they will hire you. </a:t>
            </a:r>
          </a:p>
          <a:p>
            <a:endParaRPr lang="en-US" baseline="0" dirty="0" smtClean="0"/>
          </a:p>
          <a:p>
            <a:r>
              <a:rPr lang="en-US" baseline="0" dirty="0" smtClean="0"/>
              <a:t>The reason behind these checks is simple – a higher score is associated with responsibility. It is perceived to mean that you are more likely to pay your bills on time and be a good employee. Let’s talk a little more about the effects of good and bad credit.</a:t>
            </a:r>
            <a:endParaRPr lang="en-US" dirty="0" smtClean="0"/>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14</a:t>
            </a:fld>
            <a:endParaRPr lang="en-US"/>
          </a:p>
        </p:txBody>
      </p:sp>
    </p:spTree>
    <p:extLst>
      <p:ext uri="{BB962C8B-B14F-4D97-AF65-F5344CB8AC3E}">
        <p14:creationId xmlns:p14="http://schemas.microsoft.com/office/powerpoint/2010/main" val="286376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https://www.thebalance.com/reasons-debt-is-bad-960048</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15</a:t>
            </a:fld>
            <a:endParaRPr lang="en-US"/>
          </a:p>
        </p:txBody>
      </p:sp>
    </p:spTree>
    <p:extLst>
      <p:ext uri="{BB962C8B-B14F-4D97-AF65-F5344CB8AC3E}">
        <p14:creationId xmlns:p14="http://schemas.microsoft.com/office/powerpoint/2010/main" val="166999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https://www.thebalance.com/having-good-credit-score-960528</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16</a:t>
            </a:fld>
            <a:endParaRPr lang="en-US"/>
          </a:p>
        </p:txBody>
      </p:sp>
    </p:spTree>
    <p:extLst>
      <p:ext uri="{BB962C8B-B14F-4D97-AF65-F5344CB8AC3E}">
        <p14:creationId xmlns:p14="http://schemas.microsoft.com/office/powerpoint/2010/main" val="120781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had trouble</a:t>
            </a:r>
            <a:r>
              <a:rPr lang="en-US" baseline="0" dirty="0" smtClean="0"/>
              <a:t> falling asleep at night because you’re worried about money? Or do you struggle to make more than the minimum payment each month on your credit card bills? These are signs that you may have taken on a bit too much debt. And that’s what we’re going to address in this next section.</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17</a:t>
            </a:fld>
            <a:endParaRPr lang="en-US"/>
          </a:p>
        </p:txBody>
      </p:sp>
    </p:spTree>
    <p:extLst>
      <p:ext uri="{BB962C8B-B14F-4D97-AF65-F5344CB8AC3E}">
        <p14:creationId xmlns:p14="http://schemas.microsoft.com/office/powerpoint/2010/main" val="147816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Signs that you could be  in over your head with debt include:</a:t>
            </a:r>
          </a:p>
          <a:p>
            <a:endParaRPr lang="en-US" baseline="0" dirty="0" smtClean="0"/>
          </a:p>
          <a:p>
            <a:pPr marL="365760" indent="-365760">
              <a:buFont typeface="Wingdings" panose="05000000000000000000" pitchFamily="2" charset="2"/>
              <a:buChar char="ü"/>
            </a:pPr>
            <a:r>
              <a:rPr lang="en-US" dirty="0" smtClean="0">
                <a:cs typeface="Calibri" panose="020F0502020204030204" pitchFamily="34" charset="0"/>
              </a:rPr>
              <a:t>Lost sleep</a:t>
            </a:r>
          </a:p>
          <a:p>
            <a:pPr marL="365760" indent="-365760">
              <a:buFont typeface="Wingdings" panose="05000000000000000000" pitchFamily="2" charset="2"/>
              <a:buChar char="ü"/>
            </a:pPr>
            <a:r>
              <a:rPr lang="en-US" dirty="0" smtClean="0">
                <a:cs typeface="Calibri" panose="020F0502020204030204" pitchFamily="34" charset="0"/>
              </a:rPr>
              <a:t>Problematic credit score</a:t>
            </a:r>
          </a:p>
          <a:p>
            <a:pPr marL="365760" indent="-365760">
              <a:buFont typeface="Wingdings" panose="05000000000000000000" pitchFamily="2" charset="2"/>
              <a:buChar char="ü"/>
            </a:pPr>
            <a:r>
              <a:rPr lang="en-US" dirty="0" smtClean="0">
                <a:cs typeface="Calibri" panose="020F0502020204030204" pitchFamily="34" charset="0"/>
              </a:rPr>
              <a:t>Carrying a credit card balance</a:t>
            </a:r>
          </a:p>
          <a:p>
            <a:pPr marL="365760" indent="-365760">
              <a:buFont typeface="Wingdings" panose="05000000000000000000" pitchFamily="2" charset="2"/>
              <a:buChar char="ü"/>
            </a:pPr>
            <a:r>
              <a:rPr lang="en-US" dirty="0" smtClean="0">
                <a:cs typeface="Calibri" panose="020F0502020204030204" pitchFamily="34" charset="0"/>
              </a:rPr>
              <a:t>Spending money for interest and late fees</a:t>
            </a:r>
          </a:p>
          <a:p>
            <a:pPr marL="365760" indent="-365760">
              <a:buFont typeface="Wingdings" panose="05000000000000000000" pitchFamily="2" charset="2"/>
              <a:buChar char="ü"/>
            </a:pPr>
            <a:r>
              <a:rPr lang="en-US" dirty="0" smtClean="0">
                <a:cs typeface="Calibri" panose="020F0502020204030204" pitchFamily="34" charset="0"/>
              </a:rPr>
              <a:t>Not able to save for future purchases</a:t>
            </a:r>
          </a:p>
          <a:p>
            <a:pPr marL="365760" indent="-365760">
              <a:buFont typeface="Wingdings" panose="05000000000000000000" pitchFamily="2" charset="2"/>
              <a:buChar char="ü"/>
            </a:pPr>
            <a:r>
              <a:rPr lang="en-US" dirty="0" smtClean="0">
                <a:cs typeface="Calibri" panose="020F0502020204030204" pitchFamily="34" charset="0"/>
              </a:rPr>
              <a:t>Increase in money arguments with partner</a:t>
            </a:r>
          </a:p>
          <a:p>
            <a:pPr marL="365760" indent="-365760">
              <a:buFont typeface="Wingdings" panose="05000000000000000000" pitchFamily="2" charset="2"/>
              <a:buChar char="ü"/>
            </a:pPr>
            <a:r>
              <a:rPr lang="en-US" altLang="en-US" dirty="0" smtClean="0">
                <a:cs typeface="Calibri" panose="020F0502020204030204" pitchFamily="34" charset="0"/>
              </a:rPr>
              <a:t>You can only make the minimum payment each month</a:t>
            </a:r>
          </a:p>
          <a:p>
            <a:pPr marL="365760" indent="-365760">
              <a:buFont typeface="Wingdings" panose="05000000000000000000" pitchFamily="2" charset="2"/>
              <a:buChar char="ü"/>
            </a:pPr>
            <a:r>
              <a:rPr lang="en-US" altLang="en-US" dirty="0" smtClean="0">
                <a:cs typeface="Calibri" panose="020F0502020204030204" pitchFamily="34" charset="0"/>
              </a:rPr>
              <a:t>You have late payment penalties</a:t>
            </a:r>
          </a:p>
          <a:p>
            <a:pPr marL="365760" indent="-365760">
              <a:buFont typeface="Wingdings" panose="05000000000000000000" pitchFamily="2" charset="2"/>
              <a:buChar char="ü"/>
            </a:pPr>
            <a:r>
              <a:rPr lang="en-US" altLang="en-US" dirty="0" smtClean="0">
                <a:cs typeface="Calibri" panose="020F0502020204030204" pitchFamily="34" charset="0"/>
              </a:rPr>
              <a:t>You are using your credit card to pay regular expenses     (groceries, gas, etc.) </a:t>
            </a:r>
          </a:p>
          <a:p>
            <a:pPr marL="365760" indent="-365760">
              <a:buFont typeface="Wingdings" panose="05000000000000000000" pitchFamily="2" charset="2"/>
              <a:buChar char="ü"/>
            </a:pPr>
            <a:r>
              <a:rPr lang="en-US" altLang="en-US" dirty="0" smtClean="0">
                <a:cs typeface="Calibri" panose="020F0502020204030204" pitchFamily="34" charset="0"/>
              </a:rPr>
              <a:t>Your total debt payments exceeds 36% of your take home pay (including your home mortgage)</a:t>
            </a:r>
          </a:p>
          <a:p>
            <a:pPr marL="365760" indent="-365760">
              <a:buFont typeface="Wingdings" panose="05000000000000000000" pitchFamily="2" charset="2"/>
              <a:buChar char="ü"/>
            </a:pPr>
            <a:endParaRPr lang="en-US" dirty="0" smtClean="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If</a:t>
            </a:r>
            <a:r>
              <a:rPr lang="en-US" baseline="0" dirty="0" smtClean="0"/>
              <a:t> you’re experiencing one or more of these symptoms, you likely need to take action to manage your debt.</a:t>
            </a:r>
            <a:endParaRPr lang="en-US" dirty="0" smtClean="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18</a:t>
            </a:fld>
            <a:endParaRPr lang="en-US"/>
          </a:p>
        </p:txBody>
      </p:sp>
    </p:spTree>
    <p:extLst>
      <p:ext uri="{BB962C8B-B14F-4D97-AF65-F5344CB8AC3E}">
        <p14:creationId xmlns:p14="http://schemas.microsoft.com/office/powerpoint/2010/main" val="129385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Debt management is simply creating a plan to repay debt in a meaningful way.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number one way to kick off your debt management strategy is to immediacy cease all credit card spending. This will </a:t>
            </a:r>
            <a:r>
              <a:rPr lang="en-US" dirty="0" smtClean="0"/>
              <a:t>help you to stay on track and complete your goals within your desired timeline.</a:t>
            </a:r>
          </a:p>
          <a:p>
            <a:endParaRPr lang="en-US" baseline="0"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508692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we’re going to review four possible debt management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b="1" dirty="0" smtClean="0"/>
              <a:t>A strategy</a:t>
            </a:r>
            <a:r>
              <a:rPr lang="en-US" sz="1200" b="1" baseline="0" dirty="0" smtClean="0"/>
              <a:t> to address paying off your credit card if you have one card you owe money on</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 strategy to address paying off multiple cards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D</a:t>
            </a:r>
            <a:r>
              <a:rPr lang="en-US" altLang="en-US" sz="1200" dirty="0" smtClean="0"/>
              <a:t>ebt consolidation options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altLang="en-US" sz="1200" dirty="0" smtClean="0"/>
              <a:t>And finally,</a:t>
            </a:r>
            <a:r>
              <a:rPr lang="en-US" altLang="en-US" sz="1200" baseline="0" dirty="0" smtClean="0"/>
              <a:t> we’ll talk about debt settlement options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63466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a little more</a:t>
            </a:r>
            <a:r>
              <a:rPr lang="en-US" baseline="0" dirty="0" smtClean="0"/>
              <a:t> about how to determine your debts and income, let’s talk about the effect that debt and credit can have on your everyday life</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3</a:t>
            </a:fld>
            <a:endParaRPr lang="en-US"/>
          </a:p>
        </p:txBody>
      </p:sp>
    </p:spTree>
    <p:extLst>
      <p:ext uri="{BB962C8B-B14F-4D97-AF65-F5344CB8AC3E}">
        <p14:creationId xmlns:p14="http://schemas.microsoft.com/office/powerpoint/2010/main" val="290904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5772">
              <a:defRPr/>
            </a:pPr>
            <a:r>
              <a:rPr lang="en-US" dirty="0" smtClean="0"/>
              <a:t>No matter,</a:t>
            </a:r>
            <a:r>
              <a:rPr lang="en-US" baseline="0" dirty="0" smtClean="0"/>
              <a:t> which strategy you choose – paying more than your minimum payment has a huge impact.</a:t>
            </a:r>
          </a:p>
          <a:p>
            <a:pPr defTabSz="915772">
              <a:defRPr/>
            </a:pPr>
            <a:endParaRPr lang="en-US" baseline="0" dirty="0" smtClean="0"/>
          </a:p>
          <a:p>
            <a:pPr defTabSz="915772">
              <a:defRPr/>
            </a:pPr>
            <a:r>
              <a:rPr lang="en-US" dirty="0" smtClean="0"/>
              <a:t>And this single card</a:t>
            </a:r>
            <a:r>
              <a:rPr lang="en-US" baseline="0" dirty="0" smtClean="0"/>
              <a:t> example will show us that. </a:t>
            </a:r>
            <a:r>
              <a:rPr lang="en-US" dirty="0" smtClean="0"/>
              <a:t>Here’s an example</a:t>
            </a:r>
            <a:r>
              <a:rPr lang="en-US" baseline="0" dirty="0" smtClean="0"/>
              <a:t> of the impact of paying more than your monthly payment on your credit card debt when you only have one card to deal with.</a:t>
            </a:r>
          </a:p>
          <a:p>
            <a:pPr defTabSz="915772">
              <a:defRPr/>
            </a:pPr>
            <a:endParaRPr lang="en-US" baseline="0" dirty="0" smtClean="0"/>
          </a:p>
          <a:p>
            <a:pPr defTabSz="915772">
              <a:defRPr/>
            </a:pPr>
            <a:r>
              <a:rPr lang="en-US" baseline="0" dirty="0" smtClean="0"/>
              <a:t>Now, this example should look familiar to those that see a credit card statement. The Credit Card ACT of 2009 forced the credit card companies to put something similar on the statements but lets dive in. this slide points out that paying more than your minimum payment can make an impact on the balance, even if it’s a small amount it can have a big impact.</a:t>
            </a:r>
          </a:p>
          <a:p>
            <a:pPr defTabSz="915772">
              <a:defRPr/>
            </a:pPr>
            <a:r>
              <a:rPr lang="en-US" baseline="0" dirty="0" smtClean="0"/>
              <a:t>Joe owes $4,000 on a credit card with a 15% interest rate. If Joe pays the monthly minimum payment of $120, and continues to pay the monthly minimum payment, even as that balance goes down, it will take him over 13 years to pay off his card, AND he will pay an additional </a:t>
            </a:r>
            <a:r>
              <a:rPr lang="en-US" baseline="0" smtClean="0"/>
              <a:t>$2,513 </a:t>
            </a:r>
            <a:r>
              <a:rPr lang="en-US" baseline="0" dirty="0" smtClean="0"/>
              <a:t>in interest.</a:t>
            </a:r>
          </a:p>
          <a:p>
            <a:pPr defTabSz="915772">
              <a:defRPr/>
            </a:pPr>
            <a:endParaRPr lang="en-US" baseline="0" dirty="0" smtClean="0"/>
          </a:p>
          <a:p>
            <a:pPr defTabSz="915772">
              <a:defRPr/>
            </a:pPr>
            <a:r>
              <a:rPr lang="en-US" baseline="0" dirty="0" smtClean="0"/>
              <a:t>If Joe puts just an extra $25/month towards his payment, and continues to pay that amount for the remainder of the balance, he can pay off the credit card in less than three years. In this case he will pay $935 in interest rather than the $2,650.</a:t>
            </a:r>
          </a:p>
          <a:p>
            <a:pPr defTabSz="915772">
              <a:defRPr/>
            </a:pPr>
            <a:endParaRPr lang="en-US" baseline="0" dirty="0" smtClean="0"/>
          </a:p>
          <a:p>
            <a:pPr defTabSz="915772">
              <a:defRPr/>
            </a:pPr>
            <a:r>
              <a:rPr lang="en-US" baseline="0" dirty="0" smtClean="0"/>
              <a:t>Lets take it up a notch, If Joe could find more money in his budget and pays $220/month for the remainder of the balance, he will pay off his credit card in less than 2 years while paying a much smaller amount of $566 in interest.</a:t>
            </a:r>
          </a:p>
          <a:p>
            <a:pPr defTabSz="915772">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C73C116-7CC7-4E6C-BB1D-A52AD98CD656}"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9380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have multiple debts or credit cards. </a:t>
            </a:r>
            <a:r>
              <a:rPr lang="en-US" sz="1200" kern="1200" dirty="0" smtClean="0">
                <a:solidFill>
                  <a:schemeClr val="tx1"/>
                </a:solidFill>
                <a:effectLst/>
                <a:latin typeface="+mn-lt"/>
                <a:ea typeface="+mn-ea"/>
                <a:cs typeface="+mn-cs"/>
              </a:rPr>
              <a:t>Paying off your debt using the snowball method focuses first on your smallest balance. The idea is simple:</a:t>
            </a:r>
          </a:p>
          <a:p>
            <a:r>
              <a:rPr lang="en-US" sz="1200" kern="1200" dirty="0" smtClean="0">
                <a:solidFill>
                  <a:schemeClr val="tx1"/>
                </a:solidFill>
                <a:effectLst/>
                <a:latin typeface="+mn-lt"/>
                <a:ea typeface="+mn-ea"/>
                <a:cs typeface="+mn-cs"/>
              </a:rPr>
              <a:t>List your debts from smallest balance to largest balance. Pay as much as you can towards the smallest and make minimum payments on everything else.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the smallest debt is paid off, keep working your way down</a:t>
            </a:r>
            <a:r>
              <a:rPr lang="en-US" sz="1200" kern="1200" baseline="0" dirty="0" smtClean="0">
                <a:solidFill>
                  <a:schemeClr val="tx1"/>
                </a:solidFill>
                <a:effectLst/>
                <a:latin typeface="+mn-lt"/>
                <a:ea typeface="+mn-ea"/>
                <a:cs typeface="+mn-cs"/>
              </a:rPr>
              <a:t> the list</a:t>
            </a:r>
            <a:r>
              <a:rPr lang="en-US" sz="1200" kern="1200" dirty="0" smtClean="0">
                <a:solidFill>
                  <a:schemeClr val="tx1"/>
                </a:solidFill>
                <a:effectLst/>
                <a:latin typeface="+mn-lt"/>
                <a:ea typeface="+mn-ea"/>
                <a:cs typeface="+mn-cs"/>
              </a:rPr>
              <a:t> until you’re debt-free.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having multiple debts can seem overwhelming, this is a good option to help prioritize debts that are easiest to pay off before moving to larger bills that will take more time to address.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39C0A9-00BF-4460-A295-7CF7BE7DC47A}" type="slidenum">
              <a:rPr lang="en-US" smtClean="0"/>
              <a:t>22</a:t>
            </a:fld>
            <a:endParaRPr lang="en-US" dirty="0"/>
          </a:p>
        </p:txBody>
      </p:sp>
    </p:spTree>
    <p:extLst>
      <p:ext uri="{BB962C8B-B14F-4D97-AF65-F5344CB8AC3E}">
        <p14:creationId xmlns:p14="http://schemas.microsoft.com/office/powerpoint/2010/main" val="286197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debt avalanche method focuses on paying</a:t>
            </a:r>
            <a:r>
              <a:rPr lang="en-US" sz="1200" kern="1200" baseline="0" dirty="0" smtClean="0">
                <a:solidFill>
                  <a:schemeClr val="tx1"/>
                </a:solidFill>
                <a:effectLst/>
                <a:latin typeface="+mn-lt"/>
                <a:ea typeface="+mn-ea"/>
                <a:cs typeface="+mn-cs"/>
              </a:rPr>
              <a:t> off debt with the</a:t>
            </a:r>
            <a:r>
              <a:rPr lang="en-US" sz="1200" kern="1200" dirty="0" smtClean="0">
                <a:solidFill>
                  <a:schemeClr val="tx1"/>
                </a:solidFill>
                <a:effectLst/>
                <a:latin typeface="+mn-lt"/>
                <a:ea typeface="+mn-ea"/>
                <a:cs typeface="+mn-cs"/>
              </a:rPr>
              <a:t> highest interest rate</a:t>
            </a:r>
            <a:r>
              <a:rPr lang="en-US" sz="1200" kern="1200" baseline="0" dirty="0" smtClean="0">
                <a:solidFill>
                  <a:schemeClr val="tx1"/>
                </a:solidFill>
                <a:effectLst/>
                <a:latin typeface="+mn-lt"/>
                <a:ea typeface="+mn-ea"/>
                <a:cs typeface="+mn-cs"/>
              </a:rPr>
              <a:t> first, and then moving towards paying off debt with lower interest rates. </a:t>
            </a:r>
            <a:r>
              <a:rPr lang="en-US" sz="1200" kern="1200" dirty="0" smtClean="0">
                <a:solidFill>
                  <a:schemeClr val="tx1"/>
                </a:solidFill>
                <a:effectLst/>
                <a:latin typeface="+mn-lt"/>
                <a:ea typeface="+mn-ea"/>
                <a:cs typeface="+mn-cs"/>
              </a:rPr>
              <a:t>The idea is straightforward:</a:t>
            </a:r>
          </a:p>
          <a:p>
            <a:r>
              <a:rPr lang="en-US" sz="1200" kern="1200" dirty="0" smtClean="0">
                <a:solidFill>
                  <a:schemeClr val="tx1"/>
                </a:solidFill>
                <a:effectLst/>
                <a:latin typeface="+mn-lt"/>
                <a:ea typeface="+mn-ea"/>
                <a:cs typeface="+mn-cs"/>
              </a:rPr>
              <a:t>List your debts from highest interest rate to smallest interest rate. Pay as much as you can toward the debt with the highest interest rate. Again, always make your minimum payments on the rest. </a:t>
            </a:r>
          </a:p>
          <a:p>
            <a:r>
              <a:rPr lang="en-US" sz="1200" b="1" kern="1200" dirty="0" smtClean="0">
                <a:solidFill>
                  <a:schemeClr val="tx1"/>
                </a:solidFill>
                <a:effectLst/>
                <a:latin typeface="+mn-lt"/>
                <a:ea typeface="+mn-ea"/>
                <a:cs typeface="+mn-cs"/>
              </a:rPr>
              <a:t>This method works because: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3"/>
              </a:rPr>
              <a:t>Mathematically</a:t>
            </a:r>
            <a:r>
              <a:rPr lang="en-US" sz="1200" kern="1200" dirty="0" smtClean="0">
                <a:solidFill>
                  <a:schemeClr val="tx1"/>
                </a:solidFill>
                <a:effectLst/>
                <a:latin typeface="+mn-lt"/>
                <a:ea typeface="+mn-ea"/>
                <a:cs typeface="+mn-cs"/>
              </a:rPr>
              <a:t> it makes the most sense.</a:t>
            </a:r>
          </a:p>
          <a:p>
            <a:r>
              <a:rPr lang="en-US" sz="1200" kern="1200" dirty="0" smtClean="0">
                <a:solidFill>
                  <a:schemeClr val="tx1"/>
                </a:solidFill>
                <a:effectLst/>
                <a:latin typeface="+mn-lt"/>
                <a:ea typeface="+mn-ea"/>
                <a:cs typeface="+mn-cs"/>
              </a:rPr>
              <a:t>You’ll pay less in interest if you tackle your debts using this method.</a:t>
            </a:r>
          </a:p>
          <a:p>
            <a:r>
              <a:rPr lang="en-US" sz="1200" kern="1200" dirty="0" smtClean="0">
                <a:solidFill>
                  <a:schemeClr val="tx1"/>
                </a:solidFill>
                <a:effectLst/>
                <a:latin typeface="+mn-lt"/>
                <a:ea typeface="+mn-ea"/>
                <a:cs typeface="+mn-cs"/>
              </a:rPr>
              <a:t>And what does saving money on interest mean? You’ll become debt-free faster. (Usually by a few weeks or a couple of months).</a:t>
            </a:r>
          </a:p>
          <a:p>
            <a:r>
              <a:rPr lang="en-US" sz="1200" kern="1200" dirty="0" smtClean="0">
                <a:solidFill>
                  <a:schemeClr val="tx1"/>
                </a:solidFill>
                <a:effectLst/>
                <a:latin typeface="+mn-lt"/>
                <a:ea typeface="+mn-ea"/>
                <a:cs typeface="+mn-cs"/>
              </a:rPr>
              <a:t>So for some people, this makes</a:t>
            </a:r>
            <a:r>
              <a:rPr lang="en-US" sz="1200" kern="1200" baseline="0" dirty="0" smtClean="0">
                <a:solidFill>
                  <a:schemeClr val="tx1"/>
                </a:solidFill>
                <a:effectLst/>
                <a:latin typeface="+mn-lt"/>
                <a:ea typeface="+mn-ea"/>
                <a:cs typeface="+mn-cs"/>
              </a:rPr>
              <a:t> the most since mathematically and for others the Snowball Method is motivating because it eliminates the number of debts the quickest. What do you Choose, well, You choose what works best for you and what is going to motivate you up to the finish line!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39C0A9-00BF-4460-A295-7CF7BE7DC47A}" type="slidenum">
              <a:rPr lang="en-US" smtClean="0"/>
              <a:t>23</a:t>
            </a:fld>
            <a:endParaRPr lang="en-US" dirty="0"/>
          </a:p>
        </p:txBody>
      </p:sp>
    </p:spTree>
    <p:extLst>
      <p:ext uri="{BB962C8B-B14F-4D97-AF65-F5344CB8AC3E}">
        <p14:creationId xmlns:p14="http://schemas.microsoft.com/office/powerpoint/2010/main" val="142893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more loan payments that you can handle, or each separate payment is getting harder and harder to pay each month, you may want to c</a:t>
            </a:r>
            <a:r>
              <a:rPr lang="en-US" dirty="0" smtClean="0"/>
              <a:t>onsider debt consolidation - combining debts into one loan can potentially lower monthly payments and interest charges.</a:t>
            </a:r>
          </a:p>
          <a:p>
            <a:endParaRPr lang="en-US" dirty="0" smtClean="0"/>
          </a:p>
          <a:p>
            <a:r>
              <a:rPr lang="en-US" dirty="0" smtClean="0"/>
              <a:t>Debt Consolidation</a:t>
            </a:r>
            <a:r>
              <a:rPr lang="en-US" baseline="0" dirty="0" smtClean="0"/>
              <a:t> </a:t>
            </a:r>
            <a:r>
              <a:rPr lang="en-US" dirty="0" smtClean="0"/>
              <a:t>involves combining debts into one loan in an attempt to lower monthly payments and interest charges.</a:t>
            </a:r>
            <a:r>
              <a:rPr lang="en-US" baseline="0" dirty="0" smtClean="0"/>
              <a:t> </a:t>
            </a:r>
            <a:endParaRPr lang="en-US" dirty="0" smtClean="0"/>
          </a:p>
          <a:p>
            <a:endParaRPr lang="en-US" dirty="0" smtClean="0"/>
          </a:p>
          <a:p>
            <a:r>
              <a:rPr lang="en-US" dirty="0" smtClean="0"/>
              <a:t>National Debt</a:t>
            </a:r>
            <a:r>
              <a:rPr lang="en-US" baseline="0" dirty="0" smtClean="0"/>
              <a:t> Relief is one organization that does this, and was rated #1 by consumer reviews.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907927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25</a:t>
            </a:fld>
            <a:endParaRPr lang="en-US"/>
          </a:p>
        </p:txBody>
      </p:sp>
    </p:spTree>
    <p:extLst>
      <p:ext uri="{BB962C8B-B14F-4D97-AF65-F5344CB8AC3E}">
        <p14:creationId xmlns:p14="http://schemas.microsoft.com/office/powerpoint/2010/main" val="209780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this “Building a Better Budget” webinar. My name is Leah Behnke, I am a MERS Benefit Plan Advisor, and I will be your presenter today. Joining me to help answer your questions is Angie Schrauben, a Benefit Education Specialist here at MERS. Hi Angie!</a:t>
            </a:r>
            <a:endParaRPr lang="en-US" dirty="0" smtClean="0"/>
          </a:p>
          <a:p>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26</a:t>
            </a:fld>
            <a:endParaRPr lang="en-US" dirty="0"/>
          </a:p>
        </p:txBody>
      </p:sp>
    </p:spTree>
    <p:extLst>
      <p:ext uri="{BB962C8B-B14F-4D97-AF65-F5344CB8AC3E}">
        <p14:creationId xmlns:p14="http://schemas.microsoft.com/office/powerpoint/2010/main" val="3221326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112" charset="0"/>
                <a:ea typeface="ヒラギノ角ゴ Pro W3" pitchFamily="-112" charset="-128"/>
                <a:cs typeface="ヒラギノ角ゴ Pro W3" pitchFamily="-112" charset="-128"/>
              </a:rPr>
              <a:t>Our plan today is to start out discussing why we even spend time budgeting, how to build that budget and how to figure out our problem area. </a:t>
            </a:r>
            <a:endParaRPr lang="en-US" dirty="0">
              <a:latin typeface="Arial" pitchFamily="-112" charset="0"/>
              <a:ea typeface="ヒラギノ角ゴ Pro W3" pitchFamily="-112" charset="-128"/>
              <a:cs typeface="ヒラギノ角ゴ Pro W3" pitchFamily="-112" charset="-128"/>
            </a:endParaRPr>
          </a:p>
          <a:p>
            <a:r>
              <a:rPr lang="en-US" dirty="0" smtClean="0">
                <a:latin typeface="Arial" pitchFamily="-112" charset="0"/>
                <a:ea typeface="ヒラギノ角ゴ Pro W3" pitchFamily="-112" charset="-128"/>
                <a:cs typeface="ヒラギノ角ゴ Pro W3" pitchFamily="-112" charset="-128"/>
              </a:rPr>
              <a:t>Then we will share some tips and ideas we have for the budget and end with the importance of monitoring and readjusting your plan.</a:t>
            </a:r>
          </a:p>
          <a:p>
            <a:r>
              <a:rPr lang="en-US" b="1" dirty="0" smtClean="0">
                <a:latin typeface="Arial" pitchFamily="-112" charset="0"/>
                <a:ea typeface="ヒラギノ角ゴ Pro W3" pitchFamily="-112" charset="-128"/>
                <a:cs typeface="ヒラギノ角ゴ Pro W3" pitchFamily="-112" charset="-128"/>
              </a:rPr>
              <a:t>If anyone would like to add any questions or burning topics that they expected to see, and don’t, please feel free to share in the questions tab now or as we go through the webinar.</a:t>
            </a:r>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338734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 going</a:t>
            </a:r>
            <a:r>
              <a:rPr lang="en-US" baseline="0" dirty="0" smtClean="0"/>
              <a:t> to make the assumption that, if you’ve joined this session today, you </a:t>
            </a:r>
            <a:r>
              <a:rPr lang="en-US" dirty="0" smtClean="0"/>
              <a:t>have a goal to improve</a:t>
            </a:r>
            <a:r>
              <a:rPr lang="en-US" baseline="0" dirty="0" smtClean="0"/>
              <a:t> your finances and better understand where your money is going. </a:t>
            </a:r>
          </a:p>
          <a:p>
            <a:endParaRPr lang="en-US" baseline="0" dirty="0" smtClean="0"/>
          </a:p>
          <a:p>
            <a:r>
              <a:rPr lang="en-US" baseline="0" dirty="0" smtClean="0"/>
              <a:t>If so, you are in the right place! Having a financial plan is a must for anyone who hopes to achieve any sort of financial goal in the future, and the first step to creating your plan is to understand your sources of income and expenses, and creating a budget.</a:t>
            </a:r>
          </a:p>
          <a:p>
            <a:endParaRPr lang="en-US" baseline="0"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43448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start by sharing the relationship I have with my budget - many </a:t>
            </a:r>
            <a:r>
              <a:rPr lang="en-US" dirty="0"/>
              <a:t>years I so called “budgeted” or more or less tracked spending after the fact. Then I came to a point in my life I wanted to set some financial goals </a:t>
            </a:r>
            <a:r>
              <a:rPr lang="en-US" dirty="0" smtClean="0"/>
              <a:t>and Actually </a:t>
            </a:r>
            <a:r>
              <a:rPr lang="en-US" dirty="0"/>
              <a:t>met them. </a:t>
            </a:r>
            <a:endParaRPr lang="en-US" dirty="0" smtClean="0"/>
          </a:p>
          <a:p>
            <a:r>
              <a:rPr lang="en-US" dirty="0" smtClean="0"/>
              <a:t>That’s </a:t>
            </a:r>
            <a:r>
              <a:rPr lang="en-US" dirty="0"/>
              <a:t>when I realized how badly I need to expand my budgeting skills, I </a:t>
            </a:r>
            <a:r>
              <a:rPr lang="en-US" dirty="0" smtClean="0"/>
              <a:t>did a lot of work and made that happen and had </a:t>
            </a:r>
            <a:r>
              <a:rPr lang="en-US" dirty="0"/>
              <a:t>to adjust </a:t>
            </a:r>
            <a:r>
              <a:rPr lang="en-US" dirty="0" smtClean="0"/>
              <a:t>over the years to make </a:t>
            </a:r>
            <a:r>
              <a:rPr lang="en-US" dirty="0"/>
              <a:t>sure I kept at it through my busy life. </a:t>
            </a:r>
            <a:r>
              <a:rPr lang="en-US" dirty="0" smtClean="0"/>
              <a:t>But I am happy to say I met some pretty lofty goals, expanded with more goals, rested a bit </a:t>
            </a:r>
            <a:r>
              <a:rPr lang="en-US" dirty="0"/>
              <a:t>but </a:t>
            </a:r>
            <a:r>
              <a:rPr lang="en-US" dirty="0" smtClean="0"/>
              <a:t>continued to stay true to budgeting! IT became my </a:t>
            </a:r>
            <a:r>
              <a:rPr lang="en-US" dirty="0"/>
              <a:t>accountability and sensibility when </a:t>
            </a:r>
            <a:r>
              <a:rPr lang="en-US" dirty="0" smtClean="0"/>
              <a:t>considering new purchases AND at times, it’s </a:t>
            </a:r>
            <a:r>
              <a:rPr lang="en-US" dirty="0"/>
              <a:t>been my partner in crime because I build in </a:t>
            </a:r>
            <a:r>
              <a:rPr lang="en-US" dirty="0" smtClean="0"/>
              <a:t>those items I want and save for them. Its never been easy but  I can say it seems I always have more money </a:t>
            </a:r>
            <a:r>
              <a:rPr lang="en-US" dirty="0"/>
              <a:t>to go around </a:t>
            </a:r>
            <a:r>
              <a:rPr lang="en-US" dirty="0" smtClean="0"/>
              <a:t>when budgeting… it definitely </a:t>
            </a:r>
            <a:r>
              <a:rPr lang="en-US" dirty="0"/>
              <a:t>gives me back control of my money</a:t>
            </a:r>
            <a:r>
              <a:rPr lang="en-US" dirty="0" smtClean="0"/>
              <a:t>!</a:t>
            </a:r>
          </a:p>
          <a:p>
            <a:endParaRPr lang="en-US" dirty="0"/>
          </a:p>
          <a:p>
            <a:r>
              <a:rPr lang="en-US" dirty="0"/>
              <a:t>And let me say one last thing about my personal journey, It all started with written goals. The fact that I wrote down a specific goal and worked at it </a:t>
            </a:r>
            <a:r>
              <a:rPr lang="en-US" dirty="0" smtClean="0"/>
              <a:t>each </a:t>
            </a:r>
            <a:r>
              <a:rPr lang="en-US" smtClean="0"/>
              <a:t>and every </a:t>
            </a:r>
            <a:r>
              <a:rPr lang="en-US" dirty="0"/>
              <a:t>day. </a:t>
            </a:r>
          </a:p>
          <a:p>
            <a:endParaRPr lang="en-US" dirty="0"/>
          </a:p>
          <a:p>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29</a:t>
            </a:fld>
            <a:endParaRPr lang="en-US" dirty="0"/>
          </a:p>
        </p:txBody>
      </p:sp>
    </p:spTree>
    <p:extLst>
      <p:ext uri="{BB962C8B-B14F-4D97-AF65-F5344CB8AC3E}">
        <p14:creationId xmlns:p14="http://schemas.microsoft.com/office/powerpoint/2010/main" val="2524825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75460"/>
          </a:xfrm>
        </p:spPr>
        <p:txBody>
          <a:bodyPr/>
          <a:lstStyle/>
          <a:p>
            <a:r>
              <a:rPr lang="en-US" b="1" dirty="0" smtClean="0">
                <a:solidFill>
                  <a:srgbClr val="FF0000"/>
                </a:solidFill>
              </a:rPr>
              <a:t>There’s a reason</a:t>
            </a:r>
            <a:r>
              <a:rPr lang="en-US" b="1" baseline="0" dirty="0" smtClean="0">
                <a:solidFill>
                  <a:srgbClr val="FF0000"/>
                </a:solidFill>
              </a:rPr>
              <a:t> we create a budget, and it’s not just to make more work for ourselves. </a:t>
            </a:r>
          </a:p>
          <a:p>
            <a:endParaRPr lang="en-US" dirty="0" smtClean="0"/>
          </a:p>
          <a:p>
            <a:r>
              <a:rPr lang="en-US" dirty="0" smtClean="0"/>
              <a:t>When you’re establishing a budget, one of the first things you need to do is identify your why, who you doing this for and what are your finical goals! Without clearly identified goals and a supportive plan, there’s the tendency to mismanage your money with the potential for financial trouble. Each </a:t>
            </a:r>
            <a:r>
              <a:rPr lang="en-US" dirty="0"/>
              <a:t>goal should have a time horizon and can be a stepping stone for a future goal. </a:t>
            </a:r>
          </a:p>
          <a:p>
            <a:endParaRPr lang="en-US" dirty="0" smtClean="0"/>
          </a:p>
          <a:p>
            <a:r>
              <a:rPr lang="en-US" dirty="0" smtClean="0"/>
              <a:t>SO its your turn, I want you to Think about</a:t>
            </a:r>
            <a:r>
              <a:rPr lang="en-US" baseline="0" dirty="0" smtClean="0"/>
              <a:t> your</a:t>
            </a:r>
            <a:r>
              <a:rPr lang="en-US" dirty="0" smtClean="0"/>
              <a:t> goals. Maybe </a:t>
            </a:r>
            <a:r>
              <a:rPr lang="en-US" dirty="0"/>
              <a:t>you have a goal in mind, maybe you have a why in mind, maybe its to get out of debt or just learn how to budget.</a:t>
            </a:r>
          </a:p>
          <a:p>
            <a:r>
              <a:rPr lang="en-US" baseline="0" dirty="0" smtClean="0"/>
              <a:t>Please do this for yourself, take a moment to write down a few words that you want to focus on when it comes to finance, budgeting</a:t>
            </a:r>
            <a:r>
              <a:rPr lang="en-US" dirty="0" smtClean="0"/>
              <a:t>, debt, its up to you.</a:t>
            </a:r>
            <a:r>
              <a:rPr lang="en-US" baseline="0" dirty="0" smtClean="0"/>
              <a:t> (you can share in the comments, if you would like)</a:t>
            </a:r>
          </a:p>
          <a:p>
            <a:endParaRPr lang="en-US" baseline="0" dirty="0" smtClean="0"/>
          </a:p>
          <a:p>
            <a:r>
              <a:rPr lang="en-US" baseline="0" dirty="0" smtClean="0"/>
              <a:t>You can build on these words later and define your Financial Goal, There is actually a Goals page in the Worksheet provided. </a:t>
            </a:r>
            <a:r>
              <a:rPr lang="en-US" dirty="0" smtClean="0"/>
              <a:t>BUT U</a:t>
            </a:r>
            <a:r>
              <a:rPr lang="en-US" baseline="0" dirty="0" smtClean="0"/>
              <a:t>ltimately Goals are</a:t>
            </a:r>
            <a:r>
              <a:rPr lang="en-US" dirty="0" smtClean="0"/>
              <a:t> the</a:t>
            </a:r>
            <a:r>
              <a:rPr lang="en-US" baseline="0" dirty="0" smtClean="0"/>
              <a:t> building block for </a:t>
            </a:r>
            <a:r>
              <a:rPr lang="en-US" dirty="0" smtClean="0"/>
              <a:t>the foundation for your overall financial plan. And to get there we have to start with the budget.</a:t>
            </a:r>
          </a:p>
          <a:p>
            <a:endParaRPr lang="en-US"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418345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2FD8156-C245-47B1-BD97-1B624743FA9C}" type="slidenum">
              <a:rPr lang="en-US" altLang="en-US"/>
              <a:pPr eaLnBrk="1" hangingPunct="1">
                <a:spcBef>
                  <a:spcPct val="0"/>
                </a:spcBef>
              </a:pPr>
              <a:t>4</a:t>
            </a:fld>
            <a:endParaRPr lang="en-US" altLang="en-US"/>
          </a:p>
        </p:txBody>
      </p:sp>
      <p:sp>
        <p:nvSpPr>
          <p:cNvPr id="27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FA35303-EB7A-4CBB-B7C7-35D8E59D7E58}" type="slidenum">
              <a:rPr lang="en-US" altLang="en-US"/>
              <a:pPr algn="r" eaLnBrk="1" hangingPunct="1">
                <a:spcBef>
                  <a:spcPct val="0"/>
                </a:spcBef>
              </a:pPr>
              <a:t>4</a:t>
            </a:fld>
            <a:endParaRPr lang="en-US" altLang="en-US"/>
          </a:p>
        </p:txBody>
      </p:sp>
      <p:sp>
        <p:nvSpPr>
          <p:cNvPr id="27652" name="Rectangle 2"/>
          <p:cNvSpPr>
            <a:spLocks noGrp="1" noRot="1" noChangeAspect="1" noChangeArrowheads="1" noTextEdit="1"/>
          </p:cNvSpPr>
          <p:nvPr>
            <p:ph type="sldImg"/>
          </p:nvPr>
        </p:nvSpPr>
        <p:spPr>
          <a:xfrm>
            <a:off x="1143000" y="685800"/>
            <a:ext cx="4573588" cy="3429000"/>
          </a:xfrm>
          <a:ln/>
        </p:spPr>
      </p:sp>
      <p:sp>
        <p:nvSpPr>
          <p:cNvPr id="2765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
        <p:nvSpPr>
          <p:cNvPr id="2" name="Notes Placeholder 1"/>
          <p:cNvSpPr>
            <a:spLocks noGrp="1"/>
          </p:cNvSpPr>
          <p:nvPr>
            <p:ph type="body" idx="1"/>
          </p:nvPr>
        </p:nvSpPr>
        <p:spPr/>
        <p:txBody>
          <a:bodyPr/>
          <a:lstStyle/>
          <a:p>
            <a:r>
              <a:rPr lang="en-US" dirty="0" smtClean="0"/>
              <a:t>Before we start</a:t>
            </a:r>
            <a:r>
              <a:rPr lang="en-US" baseline="0" dirty="0" smtClean="0"/>
              <a:t> discussing debt management, let’s talk about debt. It’s likely that you all understand what debt is - when money is owed. But when people think of debt, they may not realize that there is both good debt and bad debt. Good debt is debt that has potential to increase your net worth once it’s paid off. Examples of good debt include your mortgage, education or student loans, automobile loans and low rate loans that may help to increase the net worth of your home. </a:t>
            </a:r>
          </a:p>
          <a:p>
            <a:endParaRPr lang="en-US" baseline="0" dirty="0" smtClean="0"/>
          </a:p>
          <a:p>
            <a:r>
              <a:rPr lang="en-US" baseline="0" dirty="0" smtClean="0"/>
              <a:t>Bad debt happens when you purchase goods or services through credit or loans and are unable to pay them off immediately, and they will not appreciate in value. Things like credit card debt and store card debt and loans for items that tend to reduce in value after they are purchased are generally considered bad debt. During today’s webinar, we’ll be focusing on how bad debt accumulates, trouble signs that your bad debt is getting out of hand, and strategies to address that debt when you realize you need help.</a:t>
            </a:r>
          </a:p>
          <a:p>
            <a:endParaRPr lang="en-US" dirty="0" smtClean="0"/>
          </a:p>
        </p:txBody>
      </p:sp>
    </p:spTree>
    <p:extLst>
      <p:ext uri="{BB962C8B-B14F-4D97-AF65-F5344CB8AC3E}">
        <p14:creationId xmlns:p14="http://schemas.microsoft.com/office/powerpoint/2010/main" val="2986973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a typeface="Palatino-Roman"/>
                <a:cs typeface="Palatino-Roman"/>
              </a:rPr>
              <a:t>A good budget will help you to compare your </a:t>
            </a:r>
            <a:r>
              <a:rPr lang="en-US" i="1" dirty="0" smtClean="0">
                <a:ea typeface="Palatino-Roman"/>
                <a:cs typeface="Palatino-Roman"/>
              </a:rPr>
              <a:t>income</a:t>
            </a:r>
            <a:r>
              <a:rPr lang="en-US" dirty="0" smtClean="0">
                <a:ea typeface="Palatino-Roman"/>
                <a:cs typeface="Palatino-Roman"/>
              </a:rPr>
              <a:t> to your </a:t>
            </a:r>
            <a:r>
              <a:rPr lang="en-US" i="1" dirty="0" smtClean="0">
                <a:ea typeface="Palatino-Roman"/>
                <a:cs typeface="Palatino-Roman"/>
              </a:rPr>
              <a:t>debts</a:t>
            </a:r>
            <a:r>
              <a:rPr lang="en-US" dirty="0" smtClean="0">
                <a:ea typeface="Palatino-Roman"/>
                <a:cs typeface="Palatino-Roman"/>
              </a:rPr>
              <a:t> and </a:t>
            </a:r>
            <a:r>
              <a:rPr lang="en-US" i="1" dirty="0" smtClean="0">
                <a:ea typeface="Palatino-Roman"/>
                <a:cs typeface="Palatino-Roman"/>
              </a:rPr>
              <a:t>expenses. </a:t>
            </a:r>
          </a:p>
          <a:p>
            <a:pPr marL="0">
              <a:spcBef>
                <a:spcPts val="0"/>
              </a:spcBef>
              <a:buFont typeface="Arial" panose="020B0604020202020204" pitchFamily="34" charset="0"/>
              <a:buNone/>
              <a:defRPr/>
            </a:pPr>
            <a:endParaRPr lang="en-US" b="1" i="1" dirty="0" smtClean="0">
              <a:ea typeface="Palatino-Roman"/>
              <a:cs typeface="Palatino-Roman"/>
            </a:endParaRPr>
          </a:p>
          <a:p>
            <a:pPr marL="0">
              <a:spcBef>
                <a:spcPts val="0"/>
              </a:spcBef>
              <a:buFont typeface="Arial" panose="020B0604020202020204" pitchFamily="34" charset="0"/>
              <a:buNone/>
              <a:defRPr/>
            </a:pPr>
            <a:endParaRPr lang="en-US" b="1" i="1" dirty="0" smtClean="0">
              <a:ea typeface="Palatino-Roman"/>
              <a:cs typeface="Palatino-Roman"/>
            </a:endParaRPr>
          </a:p>
          <a:p>
            <a:pPr marL="0">
              <a:spcBef>
                <a:spcPts val="0"/>
              </a:spcBef>
              <a:buFont typeface="Arial" panose="020B0604020202020204" pitchFamily="34" charset="0"/>
              <a:buNone/>
              <a:defRPr/>
            </a:pPr>
            <a:r>
              <a:rPr lang="en-US" b="1" i="1" dirty="0" smtClean="0">
                <a:ea typeface="Palatino-Roman"/>
                <a:cs typeface="Palatino-Roman"/>
              </a:rPr>
              <a:t>Income</a:t>
            </a:r>
            <a:endParaRPr lang="en-US" dirty="0" smtClean="0">
              <a:latin typeface="Comic Sans MS"/>
              <a:ea typeface="Times New Roman"/>
              <a:cs typeface="Times New Roman"/>
            </a:endParaRPr>
          </a:p>
          <a:p>
            <a:pPr>
              <a:defRPr/>
            </a:pPr>
            <a:r>
              <a:rPr lang="en-US" i="1" dirty="0" smtClean="0">
                <a:ea typeface="Times New Roman"/>
                <a:cs typeface="Times New Roman"/>
              </a:rPr>
              <a:t>Income</a:t>
            </a:r>
            <a:r>
              <a:rPr lang="en-US" b="1" i="1" dirty="0" smtClean="0">
                <a:ea typeface="Times New Roman"/>
                <a:cs typeface="Times New Roman"/>
              </a:rPr>
              <a:t> </a:t>
            </a:r>
            <a:r>
              <a:rPr lang="en-US" dirty="0" smtClean="0">
                <a:ea typeface="Times New Roman"/>
                <a:cs typeface="Times New Roman"/>
              </a:rPr>
              <a:t>is </a:t>
            </a:r>
            <a:r>
              <a:rPr lang="en-US" dirty="0" smtClean="0">
                <a:ea typeface="Times New Roman"/>
                <a:cs typeface="Book Antiqua"/>
              </a:rPr>
              <a:t>the sum of all wages, salaries, profits, and other earnings received by a person or a household. </a:t>
            </a:r>
          </a:p>
          <a:p>
            <a:pPr>
              <a:defRPr/>
            </a:pPr>
            <a:endParaRPr lang="en-US" b="1" i="1" dirty="0" smtClean="0"/>
          </a:p>
          <a:p>
            <a:pPr>
              <a:buFont typeface="Arial" panose="020B0604020202020204" pitchFamily="34" charset="0"/>
              <a:buNone/>
              <a:defRPr/>
            </a:pPr>
            <a:r>
              <a:rPr lang="en-US" b="1" i="1" dirty="0" smtClean="0"/>
              <a:t>Expenses</a:t>
            </a:r>
          </a:p>
          <a:p>
            <a:pPr>
              <a:defRPr/>
            </a:pPr>
            <a:r>
              <a:rPr lang="en-US" dirty="0" smtClean="0"/>
              <a:t>Simply includes all of the money that goes out to pay for goods and services. Your regular monthly expenses and occasional/seasonal expenses.</a:t>
            </a:r>
          </a:p>
          <a:p>
            <a:pPr>
              <a:defRPr/>
            </a:pPr>
            <a:endParaRPr lang="en-US" b="1" i="1" dirty="0" smtClean="0"/>
          </a:p>
          <a:p>
            <a:pPr>
              <a:buFont typeface="Arial" panose="020B0604020202020204" pitchFamily="34" charset="0"/>
              <a:buNone/>
              <a:defRPr/>
            </a:pPr>
            <a:r>
              <a:rPr lang="en-US" b="1" i="1" dirty="0" smtClean="0"/>
              <a:t>Debts</a:t>
            </a:r>
            <a:endParaRPr lang="en-US" dirty="0" smtClean="0"/>
          </a:p>
          <a:p>
            <a:pPr>
              <a:defRPr/>
            </a:pPr>
            <a:r>
              <a:rPr lang="en-US" i="1" dirty="0" smtClean="0"/>
              <a:t>Debts </a:t>
            </a:r>
            <a:r>
              <a:rPr lang="en-US" dirty="0" smtClean="0"/>
              <a:t>include the money that you owe and need to repay.</a:t>
            </a:r>
          </a:p>
          <a:p>
            <a:endParaRPr lang="en-US" dirty="0" smtClean="0"/>
          </a:p>
        </p:txBody>
      </p:sp>
      <p:sp>
        <p:nvSpPr>
          <p:cNvPr id="4" name="Slide Number Placeholder 3"/>
          <p:cNvSpPr>
            <a:spLocks noGrp="1"/>
          </p:cNvSpPr>
          <p:nvPr>
            <p:ph type="sldNum" sz="quarter" idx="10"/>
          </p:nvPr>
        </p:nvSpPr>
        <p:spPr/>
        <p:txBody>
          <a:bodyPr/>
          <a:lstStyle/>
          <a:p>
            <a:fld id="{E339C0A9-00BF-4460-A295-7CF7BE7DC47A}" type="slidenum">
              <a:rPr lang="en-US" smtClean="0"/>
              <a:t>31</a:t>
            </a:fld>
            <a:endParaRPr lang="en-US" dirty="0"/>
          </a:p>
        </p:txBody>
      </p:sp>
    </p:spTree>
    <p:extLst>
      <p:ext uri="{BB962C8B-B14F-4D97-AF65-F5344CB8AC3E}">
        <p14:creationId xmlns:p14="http://schemas.microsoft.com/office/powerpoint/2010/main" val="3845638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now we know more</a:t>
            </a:r>
            <a:r>
              <a:rPr lang="en-US" baseline="0" dirty="0" smtClean="0"/>
              <a:t> about the benefits of having a budget and what we need to include in one</a:t>
            </a:r>
            <a:r>
              <a:rPr lang="en-US" dirty="0" smtClean="0"/>
              <a:t>. You also know my relationship with budgeting. Now we want to know why you are here. We’ll launch a poll to get an idea of why your joining us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Read Poll… give time</a:t>
            </a:r>
          </a:p>
        </p:txBody>
      </p:sp>
      <p:sp>
        <p:nvSpPr>
          <p:cNvPr id="4" name="Slide Number Placeholder 3"/>
          <p:cNvSpPr>
            <a:spLocks noGrp="1"/>
          </p:cNvSpPr>
          <p:nvPr>
            <p:ph type="sldNum" sz="quarter" idx="10"/>
          </p:nvPr>
        </p:nvSpPr>
        <p:spPr/>
        <p:txBody>
          <a:bodyPr/>
          <a:lstStyle/>
          <a:p>
            <a:fld id="{E339C0A9-00BF-4460-A295-7CF7BE7DC47A}" type="slidenum">
              <a:rPr lang="en-US" smtClean="0"/>
              <a:t>32</a:t>
            </a:fld>
            <a:endParaRPr lang="en-US" dirty="0"/>
          </a:p>
        </p:txBody>
      </p:sp>
    </p:spTree>
    <p:extLst>
      <p:ext uri="{BB962C8B-B14F-4D97-AF65-F5344CB8AC3E}">
        <p14:creationId xmlns:p14="http://schemas.microsoft.com/office/powerpoint/2010/main" val="346902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2" charset="0"/>
                <a:ea typeface="ヒラギノ角ゴ Pro W3" pitchFamily="-112" charset="-128"/>
                <a:cs typeface="ヒラギノ角ゴ Pro W3" pitchFamily="-112" charset="-128"/>
              </a:rPr>
              <a:t>This Household Budgeting Worksheet is in the Financial Planning Workbook provided. The first building block is to look at what you currently earn and spend. This is a good step for all of us, regardless of income. </a:t>
            </a:r>
          </a:p>
          <a:p>
            <a:endParaRPr lang="en-US" sz="1200" b="0" i="0" u="none" strike="noStrike" kern="1200" baseline="0" dirty="0" smtClean="0">
              <a:solidFill>
                <a:schemeClr val="tx1"/>
              </a:solidFill>
              <a:latin typeface="Arial" pitchFamily="-112" charset="0"/>
              <a:ea typeface="ヒラギノ角ゴ Pro W3" pitchFamily="-112" charset="-128"/>
              <a:cs typeface="ヒラギノ角ゴ Pro W3" pitchFamily="-112" charset="-128"/>
            </a:endParaRPr>
          </a:p>
          <a:p>
            <a:r>
              <a:rPr lang="en-US" sz="1200" b="0" i="0" u="none" strike="noStrike" kern="1200" baseline="0" dirty="0" smtClean="0">
                <a:solidFill>
                  <a:schemeClr val="tx1"/>
                </a:solidFill>
                <a:latin typeface="Arial" pitchFamily="-112" charset="0"/>
                <a:ea typeface="ヒラギノ角ゴ Pro W3" pitchFamily="-112" charset="-128"/>
                <a:cs typeface="ヒラギノ角ゴ Pro W3" pitchFamily="-112" charset="-128"/>
              </a:rPr>
              <a:t>Did you know that many people with salaries above $100,000 feel broke much of the time? A person can earn a lot of money and still feel financially insecure. On the other hand, many people who earn $30,000 or less feel that they’re doing well financially. </a:t>
            </a:r>
          </a:p>
          <a:p>
            <a:r>
              <a:rPr lang="en-US" sz="1200" b="0" i="0" u="none" strike="noStrike" kern="1200" baseline="0" dirty="0" smtClean="0">
                <a:solidFill>
                  <a:schemeClr val="tx1"/>
                </a:solidFill>
                <a:latin typeface="Arial" pitchFamily="-112" charset="0"/>
                <a:ea typeface="ヒラギノ角ゴ Pro W3" pitchFamily="-112" charset="-128"/>
                <a:cs typeface="ヒラギノ角ゴ Pro W3" pitchFamily="-112" charset="-128"/>
              </a:rPr>
              <a:t>Financial security doesn’t depend on how much you earn. Instead, financial security is determined by how much you accumulate after paying those expenses — and how you manage what you keep. </a:t>
            </a:r>
          </a:p>
          <a:p>
            <a:endParaRPr lang="en-US" dirty="0" smtClean="0"/>
          </a:p>
          <a:p>
            <a:r>
              <a:rPr lang="en-US" dirty="0" smtClean="0"/>
              <a:t>Using</a:t>
            </a:r>
            <a:r>
              <a:rPr lang="en-US" baseline="0" dirty="0" smtClean="0"/>
              <a:t> a tool such as the Household Budgeting Worksheet can help you capture all of these expenses in one place.</a:t>
            </a:r>
            <a:r>
              <a:rPr lang="en-US" dirty="0" smtClean="0"/>
              <a:t> This sheet may </a:t>
            </a:r>
            <a:r>
              <a:rPr lang="en-US" baseline="0" dirty="0" smtClean="0"/>
              <a:t>remind you of some other things you weren’t thinking about so you can truly get a holistic view of your expenses. This is an important step before you move forward with any</a:t>
            </a:r>
            <a:r>
              <a:rPr lang="en-US" dirty="0" smtClean="0"/>
              <a:t> financial goal.</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84715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capturing your income, include all of your savings and income sources. . Consider your </a:t>
            </a:r>
            <a:r>
              <a:rPr lang="en-US" baseline="0" dirty="0" smtClean="0"/>
              <a:t>savings accounts, including retirement, investment and bank accounts.</a:t>
            </a:r>
          </a:p>
          <a:p>
            <a:r>
              <a:rPr lang="en-US" baseline="0" dirty="0" smtClean="0"/>
              <a:t>For Income,</a:t>
            </a:r>
            <a:r>
              <a:rPr lang="en-US" dirty="0" smtClean="0"/>
              <a:t> there’s not only your income to consider but </a:t>
            </a:r>
            <a:r>
              <a:rPr lang="en-US" baseline="0" dirty="0" smtClean="0"/>
              <a:t>spouses' salaries and income from any rental units or side jobs you have. </a:t>
            </a:r>
          </a:p>
          <a:p>
            <a:endParaRPr lang="en-US" dirty="0"/>
          </a:p>
          <a:p>
            <a:r>
              <a:rPr lang="en-US" baseline="0" dirty="0" smtClean="0"/>
              <a:t>As with all parts of the budget, it is important to continually monitor and update your plan in case the circumstances </a:t>
            </a:r>
            <a:r>
              <a:rPr lang="en-US" dirty="0" smtClean="0"/>
              <a:t>change.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2569815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you’ll want to think about your expenses such as your mortgage and food. Include all of the monthly payments such as credit cards and student loans and don’t</a:t>
            </a:r>
            <a:r>
              <a:rPr lang="en-US" dirty="0" smtClean="0"/>
              <a:t> forget about those quarterly or annual payments that you may have.</a:t>
            </a:r>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821084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the budgeting down we can start to identify the gaps.</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36</a:t>
            </a:fld>
            <a:endParaRPr lang="en-US" dirty="0"/>
          </a:p>
        </p:txBody>
      </p:sp>
    </p:spTree>
    <p:extLst>
      <p:ext uri="{BB962C8B-B14F-4D97-AF65-F5344CB8AC3E}">
        <p14:creationId xmlns:p14="http://schemas.microsoft.com/office/powerpoint/2010/main" val="1083549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Now, one of the most difficult things to do when setting up a family (or an individual’s) budget for the first time is to try and figure out how much you should spend in each category.  </a:t>
            </a:r>
          </a:p>
          <a:p>
            <a:pPr rtl="0" eaLnBrk="1" fontAlgn="t" latinLnBrk="0" hangingPunct="1"/>
            <a:r>
              <a:rPr lang="en-US" dirty="0" smtClean="0"/>
              <a:t>The whole purpose of a budget is to set you straight on your spending habits and bring them back into line, right? </a:t>
            </a:r>
          </a:p>
          <a:p>
            <a:pPr rtl="0" eaLnBrk="1" fontAlgn="t" latinLnBrk="0" hangingPunct="1"/>
            <a:endPar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endParaRPr>
          </a:p>
          <a:p>
            <a:pPr rtl="0" eaLnBrk="1" fontAlgn="t" latinLnBrk="0" hangingPunct="1"/>
            <a:r>
              <a:rPr lang="en-US" dirty="0" smtClean="0">
                <a:latin typeface="Arial" pitchFamily="-112" charset="0"/>
                <a:ea typeface="ヒラギノ角ゴ Pro W3" pitchFamily="-112" charset="-128"/>
                <a:cs typeface="ヒラギノ角ゴ Pro W3" pitchFamily="-112" charset="-128"/>
              </a:rPr>
              <a:t>Well, where do you look?</a:t>
            </a:r>
            <a:endPar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endParaRPr>
          </a:p>
          <a:p>
            <a:pPr rtl="0" eaLnBrk="1" fontAlgn="t" latinLnBrk="0" hangingPunct="1"/>
            <a:r>
              <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rPr>
              <a:t>First</a:t>
            </a:r>
            <a:r>
              <a:rPr lang="en-US" sz="1200" b="0" i="0" u="none" strike="noStrike" kern="1200" baseline="0" dirty="0" smtClean="0">
                <a:solidFill>
                  <a:schemeClr val="tx1"/>
                </a:solidFill>
                <a:effectLst/>
                <a:latin typeface="Arial" pitchFamily="-112" charset="0"/>
                <a:ea typeface="ヒラギノ角ゴ Pro W3" pitchFamily="-112" charset="-128"/>
                <a:cs typeface="ヒラギノ角ゴ Pro W3" pitchFamily="-112" charset="-128"/>
              </a:rPr>
              <a:t> you could look at the national averages  - to get an idea of where you might want to be. </a:t>
            </a:r>
          </a:p>
          <a:p>
            <a:pPr rtl="0" eaLnBrk="1" fontAlgn="t" latinLnBrk="0" hangingPunct="1"/>
            <a:r>
              <a:rPr lang="en-US" sz="1200" b="0" i="0" u="none" strike="noStrike" kern="1200" baseline="0" dirty="0" smtClean="0">
                <a:solidFill>
                  <a:schemeClr val="tx1"/>
                </a:solidFill>
                <a:effectLst/>
                <a:latin typeface="Arial" pitchFamily="-112" charset="0"/>
                <a:ea typeface="ヒラギノ角ゴ Pro W3" pitchFamily="-112" charset="-128"/>
                <a:cs typeface="ヒラギノ角ゴ Pro W3" pitchFamily="-112" charset="-128"/>
              </a:rPr>
              <a:t>Remember every family and individual is unique and different – there is no perfect combination</a:t>
            </a:r>
            <a:r>
              <a:rPr lang="en-US" dirty="0">
                <a:latin typeface="Arial" pitchFamily="-112" charset="0"/>
                <a:ea typeface="ヒラギノ角ゴ Pro W3" pitchFamily="-112" charset="-128"/>
                <a:cs typeface="ヒラギノ角ゴ Pro W3" pitchFamily="-112" charset="-128"/>
              </a:rPr>
              <a:t> </a:t>
            </a:r>
            <a:r>
              <a:rPr lang="en-US" dirty="0" smtClean="0">
                <a:latin typeface="Arial" pitchFamily="-112" charset="0"/>
                <a:ea typeface="ヒラギノ角ゴ Pro W3" pitchFamily="-112" charset="-128"/>
                <a:cs typeface="ヒラギノ角ゴ Pro W3" pitchFamily="-112" charset="-128"/>
              </a:rPr>
              <a:t>and your goals may be eliminate debt or save a larger amount than the national average. Either way, this is solely a guide explaining what the national averages are and what we will use for our example</a:t>
            </a:r>
            <a:endPar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endParaRPr>
          </a:p>
          <a:p>
            <a:pPr rtl="0" eaLnBrk="1" fontAlgn="t" latinLnBrk="0" hangingPunct="1"/>
            <a:endPar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endParaRPr>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176431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that example. Meet Sandy. She’s new to this whole budgeting thing so we are going to help Sandy identify her</a:t>
            </a:r>
            <a:r>
              <a:rPr lang="en-US" baseline="0" dirty="0" smtClean="0"/>
              <a:t> financial gaps,</a:t>
            </a:r>
            <a:r>
              <a:rPr lang="en-US" dirty="0" smtClean="0"/>
              <a:t> if she has any. </a:t>
            </a:r>
            <a:endParaRPr lang="en-US" baseline="0" dirty="0" smtClean="0"/>
          </a:p>
          <a:p>
            <a:endParaRPr lang="en-US" baseline="0" dirty="0" smtClean="0"/>
          </a:p>
          <a:p>
            <a:r>
              <a:rPr lang="en-US" baseline="0" dirty="0" smtClean="0"/>
              <a:t>At</a:t>
            </a:r>
            <a:r>
              <a:rPr lang="en-US" dirty="0" smtClean="0"/>
              <a:t> this point Sandy</a:t>
            </a:r>
            <a:r>
              <a:rPr lang="en-US" baseline="0" dirty="0" smtClean="0"/>
              <a:t> would like to establish a budget and set some spending goals for her self. </a:t>
            </a:r>
          </a:p>
          <a:p>
            <a:endParaRPr lang="en-US" baseline="0" dirty="0" smtClean="0"/>
          </a:p>
          <a:p>
            <a:r>
              <a:rPr lang="en-US" baseline="0" dirty="0" smtClean="0"/>
              <a:t>For the purpose of this example, we will say that Sandy’s net monthly income is $4,688. </a:t>
            </a:r>
          </a:p>
          <a:p>
            <a:endParaRPr lang="en-US" dirty="0"/>
          </a:p>
          <a:p>
            <a:r>
              <a:rPr lang="en-US" baseline="0" dirty="0" smtClean="0"/>
              <a:t>She lives</a:t>
            </a:r>
            <a:r>
              <a:rPr lang="en-US" dirty="0" smtClean="0"/>
              <a:t> alone and has no dependents to support.</a:t>
            </a:r>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925551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Aft>
                <a:spcPct val="0"/>
              </a:spcAft>
              <a:defRPr/>
            </a:pPr>
            <a:r>
              <a:rPr lang="en-US" dirty="0" smtClean="0">
                <a:solidFill>
                  <a:schemeClr val="tx1">
                    <a:lumMod val="95000"/>
                    <a:lumOff val="5000"/>
                  </a:schemeClr>
                </a:solidFill>
              </a:rPr>
              <a:t>Now </a:t>
            </a:r>
            <a:r>
              <a:rPr lang="en-US" dirty="0">
                <a:solidFill>
                  <a:schemeClr val="tx1">
                    <a:lumMod val="95000"/>
                    <a:lumOff val="5000"/>
                  </a:schemeClr>
                </a:solidFill>
              </a:rPr>
              <a:t>Sandy </a:t>
            </a:r>
            <a:r>
              <a:rPr lang="en-US" dirty="0" smtClean="0">
                <a:solidFill>
                  <a:schemeClr val="tx1">
                    <a:lumMod val="95000"/>
                    <a:lumOff val="5000"/>
                  </a:schemeClr>
                </a:solidFill>
              </a:rPr>
              <a:t>already gathered her income and expenses in the worksheet </a:t>
            </a:r>
            <a:r>
              <a:rPr lang="en-US" dirty="0">
                <a:solidFill>
                  <a:schemeClr val="tx1">
                    <a:lumMod val="95000"/>
                    <a:lumOff val="5000"/>
                  </a:schemeClr>
                </a:solidFill>
              </a:rPr>
              <a:t>to determine where her </a:t>
            </a:r>
            <a:r>
              <a:rPr lang="en-US" dirty="0" smtClean="0">
                <a:solidFill>
                  <a:schemeClr val="tx1">
                    <a:lumMod val="95000"/>
                    <a:lumOff val="5000"/>
                  </a:schemeClr>
                </a:solidFill>
              </a:rPr>
              <a:t>money </a:t>
            </a:r>
            <a:r>
              <a:rPr lang="en-US" dirty="0">
                <a:solidFill>
                  <a:schemeClr val="tx1">
                    <a:lumMod val="95000"/>
                    <a:lumOff val="5000"/>
                  </a:schemeClr>
                </a:solidFill>
              </a:rPr>
              <a:t>is going and coming from. </a:t>
            </a:r>
            <a:r>
              <a:rPr lang="en-US" dirty="0" smtClean="0">
                <a:solidFill>
                  <a:schemeClr val="tx1">
                    <a:lumMod val="95000"/>
                    <a:lumOff val="5000"/>
                  </a:schemeClr>
                </a:solidFill>
              </a:rPr>
              <a:t>And she wants to compare her spending to the National Averages found on the proceeding slide. This is where we get the Percentages on this slide. And we are walking through this exercise to find </a:t>
            </a:r>
            <a:r>
              <a:rPr lang="en-US" i="0" dirty="0" smtClean="0">
                <a:solidFill>
                  <a:schemeClr val="tx1">
                    <a:lumMod val="95000"/>
                    <a:lumOff val="5000"/>
                  </a:schemeClr>
                </a:solidFill>
              </a:rPr>
              <a:t>where her gaps are. </a:t>
            </a:r>
            <a:r>
              <a:rPr lang="en-US" dirty="0" smtClean="0">
                <a:solidFill>
                  <a:schemeClr val="tx1">
                    <a:lumMod val="95000"/>
                    <a:lumOff val="5000"/>
                  </a:schemeClr>
                </a:solidFill>
              </a:rPr>
              <a:t>But first</a:t>
            </a:r>
            <a:r>
              <a:rPr lang="en-US" sz="1200" i="0" dirty="0" smtClean="0">
                <a:solidFill>
                  <a:schemeClr val="tx1">
                    <a:lumMod val="95000"/>
                    <a:lumOff val="5000"/>
                  </a:schemeClr>
                </a:solidFill>
              </a:rPr>
              <a:t>, this is how she determines what her recommended dollar amount for each category should be.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200" i="1" dirty="0" smtClean="0"/>
          </a:p>
          <a:p>
            <a:pPr marL="0" indent="0">
              <a:spcBef>
                <a:spcPts val="0"/>
              </a:spcBef>
              <a:buNone/>
            </a:pPr>
            <a:r>
              <a:rPr lang="en-US" sz="1200" i="1" dirty="0" smtClean="0"/>
              <a:t>To calculate the dollar amount to spend in each category, we multiply the net income by the targeted</a:t>
            </a:r>
            <a:r>
              <a:rPr lang="en-US" sz="1200" i="1" baseline="0" dirty="0" smtClean="0"/>
              <a:t> goal</a:t>
            </a:r>
            <a:r>
              <a:rPr lang="en-US" sz="1200" i="1" dirty="0" smtClean="0"/>
              <a:t>. For example, Sandy’s </a:t>
            </a:r>
            <a:r>
              <a:rPr lang="en-US" i="1" dirty="0" smtClean="0"/>
              <a:t>net </a:t>
            </a:r>
            <a:r>
              <a:rPr lang="en-US" sz="1200" i="1" dirty="0" smtClean="0"/>
              <a:t> income is $4,688 and her target for housing is 35%.</a:t>
            </a:r>
            <a:r>
              <a:rPr lang="en-US" sz="1200" i="1" baseline="0" dirty="0" smtClean="0"/>
              <a:t> Sandy</a:t>
            </a:r>
            <a:r>
              <a:rPr lang="en-US" sz="1200" i="1" dirty="0" smtClean="0"/>
              <a:t> does that math to see that her recommended housing </a:t>
            </a:r>
            <a:r>
              <a:rPr lang="en-US" i="1" dirty="0" smtClean="0"/>
              <a:t>costs</a:t>
            </a:r>
            <a:r>
              <a:rPr lang="en-US" sz="1200" i="1" dirty="0" smtClean="0"/>
              <a:t> should </a:t>
            </a:r>
            <a:r>
              <a:rPr lang="en-US" i="1" dirty="0" smtClean="0"/>
              <a:t>be no more than</a:t>
            </a:r>
            <a:r>
              <a:rPr lang="en-US" sz="1200" i="1" dirty="0" smtClean="0"/>
              <a:t> $1,641 per month. </a:t>
            </a:r>
          </a:p>
          <a:p>
            <a:pPr marL="0" indent="0">
              <a:spcBef>
                <a:spcPts val="0"/>
              </a:spcBef>
              <a:buNone/>
            </a:pPr>
            <a:endParaRPr lang="en-US" sz="1600" i="1"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050942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i="1" dirty="0" smtClean="0"/>
              <a:t>After completing this calculation for all categories,</a:t>
            </a:r>
            <a:r>
              <a:rPr lang="en-US" sz="1200" i="1" baseline="0" dirty="0" smtClean="0"/>
              <a:t> Sandy comes to some realizations.</a:t>
            </a:r>
            <a:endParaRPr lang="en-US" sz="1200" i="1" dirty="0" smtClean="0"/>
          </a:p>
          <a:p>
            <a:pPr marL="0" indent="0">
              <a:spcBef>
                <a:spcPts val="0"/>
              </a:spcBef>
              <a:buNone/>
            </a:pPr>
            <a:endParaRPr lang="en-US" sz="1200" i="1" dirty="0" smtClean="0"/>
          </a:p>
          <a:p>
            <a:pPr marL="0" indent="0">
              <a:spcBef>
                <a:spcPts val="0"/>
              </a:spcBef>
              <a:buNone/>
            </a:pPr>
            <a:endParaRPr lang="en-US" sz="1600" i="1"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290342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 secret that an overwhelming amount of Americans are in debt. According to a recent report, in 2018, household debt in America hit an all time high of $13.5 trillion dollars.</a:t>
            </a:r>
          </a:p>
          <a:p>
            <a:endParaRPr lang="en-US" baseline="0" dirty="0" smtClean="0"/>
          </a:p>
          <a:p>
            <a:pPr marL="285750" indent="-285750">
              <a:spcBef>
                <a:spcPts val="600"/>
              </a:spcBef>
              <a:buFont typeface="Arial" panose="020B0604020202020204" pitchFamily="34" charset="0"/>
              <a:buChar char="•"/>
            </a:pPr>
            <a:r>
              <a:rPr lang="en-US" sz="1200" dirty="0" smtClean="0">
                <a:cs typeface="Calibri" panose="020F0502020204030204" pitchFamily="34" charset="0"/>
              </a:rPr>
              <a:t>American’s owe over $1.04 trillion in credit card debt</a:t>
            </a:r>
          </a:p>
          <a:p>
            <a:pPr marL="285750" indent="-285750">
              <a:spcBef>
                <a:spcPts val="600"/>
              </a:spcBef>
              <a:buFont typeface="Arial" panose="020B0604020202020204" pitchFamily="34" charset="0"/>
              <a:buChar char="•"/>
            </a:pPr>
            <a:r>
              <a:rPr lang="en-US" sz="1200" dirty="0" smtClean="0">
                <a:cs typeface="Calibri" panose="020F0502020204030204" pitchFamily="34" charset="0"/>
              </a:rPr>
              <a:t>Approximately 60% of Americans have some amount of credit card debt</a:t>
            </a:r>
          </a:p>
          <a:p>
            <a:pPr marL="285750" indent="-285750">
              <a:spcBef>
                <a:spcPts val="600"/>
              </a:spcBef>
              <a:buFont typeface="Arial" panose="020B0604020202020204" pitchFamily="34" charset="0"/>
              <a:buChar char="•"/>
            </a:pPr>
            <a:r>
              <a:rPr lang="en-US" sz="1200" dirty="0" smtClean="0">
                <a:cs typeface="Calibri" panose="020F0502020204030204" pitchFamily="34" charset="0"/>
              </a:rPr>
              <a:t>The average American owes $6,354 on bank issued credit cards. </a:t>
            </a:r>
            <a:r>
              <a:rPr lang="en-US" sz="1200" b="1" i="1" dirty="0" smtClean="0">
                <a:cs typeface="Calibri" panose="020F0502020204030204" pitchFamily="34" charset="0"/>
              </a:rPr>
              <a:t>If paying minimum monthly payments with an average interest rate of 17.25%, this would take over 14 years to pay off and result in $5,388.27 in interest charges!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cs typeface="Calibri" panose="020F0502020204030204" pitchFamily="34" charset="0"/>
              </a:rPr>
              <a:t>To simplify – bad debt is a BIG problem for Americans!</a:t>
            </a:r>
          </a:p>
          <a:p>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5</a:t>
            </a:fld>
            <a:endParaRPr lang="en-US" dirty="0"/>
          </a:p>
        </p:txBody>
      </p:sp>
    </p:spTree>
    <p:extLst>
      <p:ext uri="{BB962C8B-B14F-4D97-AF65-F5344CB8AC3E}">
        <p14:creationId xmlns:p14="http://schemas.microsoft.com/office/powerpoint/2010/main" val="4238372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Sandy’s case based</a:t>
            </a:r>
            <a:r>
              <a:rPr lang="en-US" baseline="0" dirty="0" smtClean="0"/>
              <a:t> on the gaps in her budget  - her </a:t>
            </a:r>
            <a:r>
              <a:rPr lang="en-US" dirty="0" smtClean="0"/>
              <a:t>results</a:t>
            </a:r>
            <a:r>
              <a:rPr lang="en-US" baseline="0" dirty="0" smtClean="0"/>
              <a:t> may look like this</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She needs to cut back on the cost of food and miscellaneous expenses. AND she needs to save more!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your workbook, you’ll find the budgeting expense worksheet to</a:t>
            </a:r>
            <a:r>
              <a:rPr lang="en-US" baseline="0" dirty="0" smtClean="0"/>
              <a:t> figure out where your opportunities for adjustment are.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274173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92550"/>
          </a:xfrm>
        </p:spPr>
        <p:txBody>
          <a:bodyPr/>
          <a:lstStyle/>
          <a:p>
            <a:r>
              <a:rPr lang="en-US" dirty="0" smtClean="0"/>
              <a:t>There</a:t>
            </a:r>
            <a:r>
              <a:rPr lang="en-US" baseline="0" dirty="0" smtClean="0"/>
              <a:t> are a lot of places Sandy can start to make some changes. This graphic is a good rule of thumb to help prioritize spending and savings actions.</a:t>
            </a:r>
          </a:p>
          <a:p>
            <a:r>
              <a:rPr lang="en-US" baseline="0" dirty="0" smtClean="0"/>
              <a:t>The first is to address day-to-day spending and ensuring that you are </a:t>
            </a:r>
            <a:r>
              <a:rPr lang="en-US" sz="1200" kern="1200" dirty="0" smtClean="0">
                <a:solidFill>
                  <a:schemeClr val="tx1"/>
                </a:solidFill>
                <a:effectLst/>
                <a:latin typeface="Arial" pitchFamily="-112" charset="0"/>
                <a:ea typeface="ヒラギノ角ゴ Pro W3" pitchFamily="-112" charset="-128"/>
                <a:cs typeface="ヒラギノ角ゴ Pro W3" pitchFamily="-112" charset="-128"/>
              </a:rPr>
              <a:t>spending “within your means. ”</a:t>
            </a:r>
            <a:r>
              <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rPr>
              <a:t> </a:t>
            </a:r>
          </a:p>
          <a:p>
            <a:r>
              <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rPr>
              <a:t>When that’s under control, you then want to work on a plan to manage your debt.</a:t>
            </a:r>
          </a:p>
          <a:p>
            <a:r>
              <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rPr>
              <a:t>Once you have a budget, and your debt is under control, you can begin building your emergency savings fund.</a:t>
            </a:r>
          </a:p>
          <a:p>
            <a:r>
              <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rPr>
              <a:t>Finally, once you’ve addressed those three key areas, you can begin to plan for the future. </a:t>
            </a:r>
          </a:p>
          <a:p>
            <a:endPar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endParaRPr>
          </a:p>
          <a:p>
            <a:r>
              <a:rPr lang="en-US" dirty="0" smtClean="0">
                <a:latin typeface="Arial" pitchFamily="-112" charset="0"/>
                <a:ea typeface="ヒラギノ角ゴ Pro W3" pitchFamily="-112" charset="-128"/>
                <a:cs typeface="ヒラギノ角ゴ Pro W3" pitchFamily="-112" charset="-128"/>
              </a:rPr>
              <a:t>No I am going to put you to work with a quiz, don’t fret, its just one question and I wont even say who's wrong. So we will launch that Poll…</a:t>
            </a:r>
          </a:p>
          <a:p>
            <a:endParaRPr lang="en-US" sz="1200" kern="1200" baseline="0" dirty="0">
              <a:solidFill>
                <a:schemeClr val="tx1"/>
              </a:solidFill>
              <a:effectLst/>
              <a:latin typeface="Arial" pitchFamily="-112" charset="0"/>
              <a:ea typeface="ヒラギノ角ゴ Pro W3" pitchFamily="-112" charset="-128"/>
              <a:cs typeface="ヒラギノ角ゴ Pro W3" pitchFamily="-112" charset="-128"/>
            </a:endParaRPr>
          </a:p>
          <a:p>
            <a:r>
              <a:rPr lang="en-US" b="1" dirty="0" smtClean="0">
                <a:latin typeface="Arial" pitchFamily="-112" charset="0"/>
                <a:ea typeface="ヒラギノ角ゴ Pro W3" pitchFamily="-112" charset="-128"/>
                <a:cs typeface="ヒラギノ角ゴ Pro W3" pitchFamily="-112" charset="-128"/>
              </a:rPr>
              <a:t>Read Poll… Give time</a:t>
            </a:r>
            <a:endParaRPr lang="en-US" sz="1200" b="1" kern="1200" baseline="0" dirty="0" smtClean="0">
              <a:solidFill>
                <a:schemeClr val="tx1"/>
              </a:solidFill>
              <a:effectLst/>
              <a:latin typeface="Arial" pitchFamily="-112" charset="0"/>
              <a:ea typeface="ヒラギノ角ゴ Pro W3" pitchFamily="-112" charset="-128"/>
              <a:cs typeface="ヒラギノ角ゴ Pro W3" pitchFamily="-112" charset="-128"/>
            </a:endParaRPr>
          </a:p>
          <a:p>
            <a:endPar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endParaRPr>
          </a:p>
          <a:p>
            <a:r>
              <a:rPr lang="en-US" dirty="0" smtClean="0">
                <a:latin typeface="Arial" pitchFamily="-112" charset="0"/>
                <a:ea typeface="ヒラギノ角ゴ Pro W3" pitchFamily="-112" charset="-128"/>
                <a:cs typeface="ヒラギノ角ゴ Pro W3" pitchFamily="-112" charset="-128"/>
              </a:rPr>
              <a:t>Well I don’t want to rain on this budgeting parade but I have had questions come up from this very slide asking, shouldn’t emergency saving come first! </a:t>
            </a:r>
          </a:p>
          <a:p>
            <a:r>
              <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rPr>
              <a:t>Based</a:t>
            </a:r>
            <a:r>
              <a:rPr lang="en-US" sz="1200" kern="1200" dirty="0" smtClean="0">
                <a:solidFill>
                  <a:schemeClr val="tx1"/>
                </a:solidFill>
                <a:effectLst/>
                <a:latin typeface="Arial" pitchFamily="-112" charset="0"/>
                <a:ea typeface="ヒラギノ角ゴ Pro W3" pitchFamily="-112" charset="-128"/>
                <a:cs typeface="ヒラギノ角ゴ Pro W3" pitchFamily="-112" charset="-128"/>
              </a:rPr>
              <a:t> on this survey and my thoughts, if you don’t have 500 to 1000 in your account that should be a priority to work that in your budget right away, because emergency will happen! And a little savings each week can go a long way. </a:t>
            </a:r>
            <a:endPar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endParaRPr>
          </a:p>
          <a:p>
            <a:r>
              <a:rPr lang="en-US" sz="1200" kern="1200" baseline="0" dirty="0" smtClean="0">
                <a:solidFill>
                  <a:schemeClr val="tx1"/>
                </a:solidFill>
                <a:effectLst/>
                <a:latin typeface="Arial" pitchFamily="-112" charset="0"/>
                <a:ea typeface="ヒラギノ角ゴ Pro W3" pitchFamily="-112" charset="-128"/>
                <a:cs typeface="ヒラギノ角ゴ Pro W3" pitchFamily="-112" charset="-128"/>
              </a:rPr>
              <a:t>I also want to share that during the virtual conference, we do have webinars scheduled to focusing on emergency savings and debt management. You can visit the conference website to register to attend, or they will be available to view on our website after the conference is over. </a:t>
            </a:r>
            <a:endParaRPr lang="en-US" sz="1200" kern="1200" dirty="0" smtClean="0">
              <a:solidFill>
                <a:schemeClr val="tx1"/>
              </a:solidFill>
              <a:effectLst/>
              <a:latin typeface="Arial" pitchFamily="-112" charset="0"/>
              <a:ea typeface="ヒラギノ角ゴ Pro W3" pitchFamily="-112" charset="-128"/>
              <a:cs typeface="ヒラギノ角ゴ Pro W3" pitchFamily="-112" charset="-128"/>
            </a:endParaRPr>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549635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jump into the Budgeting Tools and Tips.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43</a:t>
            </a:fld>
            <a:endParaRPr lang="en-US" dirty="0"/>
          </a:p>
        </p:txBody>
      </p:sp>
    </p:spTree>
    <p:extLst>
      <p:ext uri="{BB962C8B-B14F-4D97-AF65-F5344CB8AC3E}">
        <p14:creationId xmlns:p14="http://schemas.microsoft.com/office/powerpoint/2010/main" val="2767147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spend “within your means” means that what you send is less than or equal to the amount of money you bring in</a:t>
            </a:r>
          </a:p>
          <a:p>
            <a:endParaRPr lang="en-US" dirty="0" smtClean="0"/>
          </a:p>
          <a:p>
            <a:r>
              <a:rPr lang="en-US" dirty="0" smtClean="0"/>
              <a:t>As a nation, we love to buy, but sometimes that consumerism leads to debt and monthly financial struggles. The first step is to know your income and expenses, in other words, what is coming in and what is going out. </a:t>
            </a:r>
          </a:p>
          <a:p>
            <a:endParaRPr lang="en-US" b="1" dirty="0" smtClean="0"/>
          </a:p>
          <a:p>
            <a:r>
              <a:rPr lang="en-US" b="1" dirty="0" smtClean="0"/>
              <a:t>Budgeting</a:t>
            </a:r>
            <a:r>
              <a:rPr lang="en-US" dirty="0" smtClean="0"/>
              <a:t> is a tool that tells your money where to go ahead of time vs. wondering where it all went after you spend it. 68% of Americans don’t budget every month for a number of reasons.</a:t>
            </a:r>
            <a:r>
              <a:rPr lang="en-US" baseline="30000" dirty="0" smtClean="0"/>
              <a:t> </a:t>
            </a:r>
          </a:p>
          <a:p>
            <a:endParaRPr lang="en-US" baseline="30000" dirty="0" smtClean="0"/>
          </a:p>
          <a:p>
            <a:r>
              <a:rPr lang="en-US" dirty="0" smtClean="0"/>
              <a:t>Many people are intimidated or think they don’t have time to work on a budget. </a:t>
            </a:r>
          </a:p>
          <a:p>
            <a:endParaRPr lang="en-US" dirty="0" smtClean="0"/>
          </a:p>
          <a:p>
            <a:r>
              <a:rPr lang="en-US" dirty="0" smtClean="0"/>
              <a:t>However advances in technology are making it easier than ever for people to track their day-to-day expenses in one convenient location. Budgeting can be looked at as the first step to financial wellness. It is the plan or the strategy to get you where you want to be. </a:t>
            </a:r>
          </a:p>
          <a:p>
            <a:endParaRPr lang="en-US" baseline="0" dirty="0" smtClean="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4238005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005843"/>
          </a:xfrm>
        </p:spPr>
        <p:txBody>
          <a:bodyPr/>
          <a:lstStyle/>
          <a:p>
            <a:r>
              <a:rPr lang="en-US" b="1" dirty="0" smtClean="0"/>
              <a:t>Online tools through your bank</a:t>
            </a:r>
          </a:p>
          <a:p>
            <a:pPr lvl="1"/>
            <a:r>
              <a:rPr lang="en-US" dirty="0" smtClean="0"/>
              <a:t>Many financial institutions such as Bank of America and Lake Trust Credit Union offer online budgeting calculators and tools – and as a bonus they typically connect directly to your account to help you track spending and create a customized plan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Microsoft Office templates </a:t>
            </a:r>
            <a:r>
              <a:rPr lang="en-US" dirty="0" smtClean="0"/>
              <a:t>(using Excel or Word) are a good tool for those who are more comfortably</a:t>
            </a:r>
            <a:r>
              <a:rPr lang="en-US" baseline="0" dirty="0" smtClean="0"/>
              <a:t> manually entering in and tracking their expenses</a:t>
            </a:r>
            <a:endParaRPr lang="en-US" dirty="0" smtClean="0"/>
          </a:p>
          <a:p>
            <a:pPr lvl="1"/>
            <a:endParaRPr lang="en-US" dirty="0" smtClean="0"/>
          </a:p>
          <a:p>
            <a:pPr rtl="0"/>
            <a:r>
              <a:rPr lang="en-US" sz="1200" b="1" i="0" kern="1200" dirty="0" smtClean="0">
                <a:solidFill>
                  <a:schemeClr val="tx1"/>
                </a:solidFill>
                <a:effectLst/>
                <a:latin typeface="Arial" pitchFamily="-112" charset="0"/>
                <a:ea typeface="ヒラギノ角ゴ Pro W3" pitchFamily="-112" charset="-128"/>
                <a:cs typeface="ヒラギノ角ゴ Pro W3" pitchFamily="-112" charset="-128"/>
              </a:rPr>
              <a:t>1. Mint: Sounds convenient</a:t>
            </a:r>
            <a:r>
              <a:rPr lang="en-US" sz="1200" b="1" i="0" kern="1200" baseline="0" dirty="0" smtClean="0">
                <a:solidFill>
                  <a:schemeClr val="tx1"/>
                </a:solidFill>
                <a:effectLst/>
                <a:latin typeface="Arial" pitchFamily="-112" charset="0"/>
                <a:ea typeface="ヒラギノ角ゴ Pro W3" pitchFamily="-112" charset="-128"/>
                <a:cs typeface="ヒラギノ角ゴ Pro W3" pitchFamily="-112" charset="-128"/>
              </a:rPr>
              <a:t> and intuitive.</a:t>
            </a:r>
            <a:r>
              <a:rPr lang="en-US" sz="1200" b="1" i="0" kern="1200" dirty="0" smtClean="0">
                <a:solidFill>
                  <a:schemeClr val="tx1"/>
                </a:solidFill>
                <a:effectLst/>
                <a:latin typeface="Arial" pitchFamily="-112" charset="0"/>
                <a:ea typeface="ヒラギノ角ゴ Pro W3" pitchFamily="-112" charset="-128"/>
                <a:cs typeface="ヒラギノ角ゴ Pro W3" pitchFamily="-112" charset="-128"/>
              </a:rPr>
              <a:t> </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You can connect all your bank and </a:t>
            </a:r>
            <a:r>
              <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hlinkClick r:id="rId3"/>
              </a:rPr>
              <a:t>credit card</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accounts, as well as all your monthly bills. Based on your spending habits, Mint even gives you specific advice to gain more control over your budget. </a:t>
            </a:r>
          </a:p>
          <a:p>
            <a:pPr rtl="0"/>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r>
            <a:b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br>
            <a:r>
              <a:rPr lang="en-US" sz="1200" b="1" i="0" kern="1200" dirty="0" smtClean="0">
                <a:solidFill>
                  <a:schemeClr val="tx1"/>
                </a:solidFill>
                <a:effectLst/>
                <a:latin typeface="Arial" pitchFamily="-112" charset="0"/>
                <a:ea typeface="ヒラギノ角ゴ Pro W3" pitchFamily="-112" charset="-128"/>
                <a:cs typeface="ヒラギノ角ゴ Pro W3" pitchFamily="-112" charset="-128"/>
              </a:rPr>
              <a:t>2. You Need a Budget: Sounds</a:t>
            </a:r>
            <a:r>
              <a:rPr lang="en-US" sz="1200" b="1" i="0" kern="1200" baseline="0" dirty="0" smtClean="0">
                <a:solidFill>
                  <a:schemeClr val="tx1"/>
                </a:solidFill>
                <a:effectLst/>
                <a:latin typeface="Arial" pitchFamily="-112" charset="0"/>
                <a:ea typeface="ヒラギノ角ゴ Pro W3" pitchFamily="-112" charset="-128"/>
                <a:cs typeface="ヒラギノ角ゴ Pro W3" pitchFamily="-112" charset="-128"/>
              </a:rPr>
              <a:t> like a good </a:t>
            </a:r>
            <a:r>
              <a:rPr lang="en-US" sz="1200" b="1" i="0" kern="1200" dirty="0" smtClean="0">
                <a:solidFill>
                  <a:schemeClr val="tx1"/>
                </a:solidFill>
                <a:effectLst/>
                <a:latin typeface="Arial" pitchFamily="-112" charset="0"/>
                <a:ea typeface="ヒラギノ角ゴ Pro W3" pitchFamily="-112" charset="-128"/>
                <a:cs typeface="ヒラギノ角ゴ Pro W3" pitchFamily="-112" charset="-128"/>
              </a:rPr>
              <a:t>app for getting out of debt.</a:t>
            </a:r>
          </a:p>
          <a:p>
            <a:pPr rtl="0"/>
            <a:r>
              <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hlinkClick r:id="rId4"/>
              </a:rPr>
              <a:t>You Need a Budget</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helps you stop living paycheck to paycheck, pay down </a:t>
            </a:r>
            <a:r>
              <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hlinkClick r:id="rId5"/>
              </a:rPr>
              <a:t>debt</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It's built around a fairly simple principle – every dollar has a job.</a:t>
            </a:r>
          </a:p>
          <a:p>
            <a:pPr rtl="0"/>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Although users pay a </a:t>
            </a:r>
            <a:r>
              <a:rPr lang="en-US" dirty="0" smtClean="0">
                <a:latin typeface="Arial" pitchFamily="-112" charset="0"/>
                <a:ea typeface="ヒラギノ角ゴ Pro W3" pitchFamily="-112" charset="-128"/>
                <a:cs typeface="ヒラギノ角ゴ Pro W3" pitchFamily="-112" charset="-128"/>
              </a:rPr>
              <a:t>monthly fee, the service claims that with the support, tools and</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classes, the average user pays off $500 </a:t>
            </a:r>
            <a:r>
              <a:rPr lang="en-US" dirty="0" smtClean="0">
                <a:latin typeface="Arial" pitchFamily="-112" charset="0"/>
                <a:ea typeface="ヒラギノ角ゴ Pro W3" pitchFamily="-112" charset="-128"/>
                <a:cs typeface="ヒラギノ角ゴ Pro W3" pitchFamily="-112" charset="-128"/>
              </a:rPr>
              <a:t>of</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debt in the first month.</a:t>
            </a:r>
          </a:p>
          <a:p>
            <a:pPr rtl="0"/>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r>
            <a:b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br>
            <a:r>
              <a:rPr lang="en-US" sz="1200" b="1" i="0" kern="1200" dirty="0" smtClean="0">
                <a:solidFill>
                  <a:schemeClr val="tx1"/>
                </a:solidFill>
                <a:effectLst/>
                <a:latin typeface="Arial" pitchFamily="-112" charset="0"/>
                <a:ea typeface="ヒラギノ角ゴ Pro W3" pitchFamily="-112" charset="-128"/>
                <a:cs typeface="ヒラギノ角ゴ Pro W3" pitchFamily="-112" charset="-128"/>
              </a:rPr>
              <a:t>3. Wally: Best app for tracking expenses and this one is FREE</a:t>
            </a:r>
          </a:p>
          <a:p>
            <a:pPr rtl="0"/>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free </a:t>
            </a:r>
            <a:r>
              <a:rPr lang="en-US" sz="1200" b="0" i="0" u="none" strike="noStrike" kern="1200" dirty="0" smtClean="0">
                <a:solidFill>
                  <a:schemeClr val="tx1"/>
                </a:solidFill>
                <a:effectLst/>
                <a:latin typeface="Arial" pitchFamily="-112" charset="0"/>
                <a:ea typeface="ヒラギノ角ゴ Pro W3" pitchFamily="-112" charset="-128"/>
                <a:cs typeface="ヒラギノ角ゴ Pro W3" pitchFamily="-112" charset="-128"/>
                <a:hlinkClick r:id="rId6"/>
              </a:rPr>
              <a:t>Wally app</a:t>
            </a: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Instead of manually logging your expenses Wally lets you simply take a photo of your receipts and logs it for you. It's a great choice if you'd like more insight into where your money is going.</a:t>
            </a:r>
          </a:p>
          <a:p>
            <a:pPr rtl="0"/>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r>
            <a:b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b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r>
            <a:b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b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r>
            <a:b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br>
            <a: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t/>
            </a:r>
            <a:br>
              <a:rPr lang="en-US" sz="1200" b="0" i="0" kern="1200" dirty="0" smtClean="0">
                <a:solidFill>
                  <a:schemeClr val="tx1"/>
                </a:solidFill>
                <a:effectLst/>
                <a:latin typeface="Arial" pitchFamily="-112" charset="0"/>
                <a:ea typeface="ヒラギノ角ゴ Pro W3" pitchFamily="-112" charset="-128"/>
                <a:cs typeface="ヒラギノ角ゴ Pro W3" pitchFamily="-112" charset="-128"/>
              </a:rPr>
            </a:br>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412451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09495"/>
          </a:xfrm>
        </p:spPr>
        <p:txBody>
          <a:bodyPr/>
          <a:lstStyle/>
          <a:p>
            <a:r>
              <a:rPr lang="en-US" dirty="0" smtClean="0"/>
              <a:t>How often should you shop</a:t>
            </a:r>
            <a:r>
              <a:rPr lang="en-US" baseline="0" dirty="0" smtClean="0"/>
              <a:t> around for a better rate on your HOI? </a:t>
            </a:r>
            <a:r>
              <a:rPr lang="en-US" dirty="0" smtClean="0"/>
              <a:t>According to the Insurance</a:t>
            </a:r>
            <a:r>
              <a:rPr lang="en-US" baseline="0" dirty="0" smtClean="0"/>
              <a:t> Information Institute, there are four events that should trigger you to review your policy and consider getting some new quotes:</a:t>
            </a:r>
          </a:p>
          <a:p>
            <a:pPr marL="228600" indent="-228600">
              <a:buAutoNum type="arabicPeriod"/>
            </a:pPr>
            <a:r>
              <a:rPr lang="en-US" baseline="0" dirty="0" smtClean="0"/>
              <a:t>When your policy comes up for renewal</a:t>
            </a:r>
          </a:p>
          <a:p>
            <a:pPr marL="228600" indent="-228600">
              <a:buAutoNum type="arabicPeriod"/>
            </a:pPr>
            <a:r>
              <a:rPr lang="en-US" baseline="0" dirty="0" smtClean="0"/>
              <a:t>When you've made major purchases or improvements to your home</a:t>
            </a:r>
          </a:p>
          <a:p>
            <a:pPr marL="228600" indent="-228600">
              <a:buAutoNum type="arabicPeriod"/>
            </a:pPr>
            <a:r>
              <a:rPr lang="en-US" baseline="0" dirty="0" smtClean="0"/>
              <a:t>When you’ve taken action to make your home safer (added security cameras, alarm system, etc.)</a:t>
            </a:r>
          </a:p>
          <a:p>
            <a:pPr marL="228600" indent="-228600">
              <a:buAutoNum type="arabicPeriod"/>
            </a:pPr>
            <a:r>
              <a:rPr lang="en-US" baseline="0" dirty="0" smtClean="0"/>
              <a:t>When you’ve experienced a major life change (marriage, divorce, started an at-home based business)</a:t>
            </a:r>
          </a:p>
          <a:p>
            <a:pPr marL="0" indent="0">
              <a:buNone/>
            </a:pPr>
            <a:r>
              <a:rPr lang="en-US" baseline="0" dirty="0" smtClean="0"/>
              <a:t>https://www.iii.org/article/how-often-should-i-review-my-insurance-policy</a:t>
            </a:r>
          </a:p>
          <a:p>
            <a:pPr marL="0" indent="0">
              <a:buNone/>
            </a:pPr>
            <a:endParaRPr lang="en-US" baseline="0" dirty="0" smtClean="0"/>
          </a:p>
          <a:p>
            <a:r>
              <a:rPr lang="en-US" dirty="0" smtClean="0"/>
              <a:t>By</a:t>
            </a:r>
            <a:r>
              <a:rPr lang="en-US" baseline="0" dirty="0" smtClean="0"/>
              <a:t> switching to</a:t>
            </a:r>
            <a:r>
              <a:rPr lang="en-US" dirty="0" smtClean="0"/>
              <a:t> </a:t>
            </a:r>
            <a:r>
              <a:rPr lang="en-US" baseline="0" dirty="0" smtClean="0"/>
              <a:t>LED bulbs, you can save an average of $25 per month in electrical costs – that adds up to $300/year!</a:t>
            </a:r>
          </a:p>
          <a:p>
            <a:r>
              <a:rPr lang="en-US" baseline="0" dirty="0" smtClean="0"/>
              <a:t>Tips to cut down on water usage:</a:t>
            </a:r>
          </a:p>
          <a:p>
            <a:r>
              <a:rPr lang="en-US" baseline="0" dirty="0" smtClean="0"/>
              <a:t>Fix the drips!</a:t>
            </a:r>
          </a:p>
          <a:p>
            <a:r>
              <a:rPr lang="en-US" baseline="0" dirty="0" smtClean="0"/>
              <a:t>Studies show that using your dishwasher, when full, is actually more water-efficient than washing small batches by hand</a:t>
            </a:r>
          </a:p>
          <a:p>
            <a:r>
              <a:rPr lang="en-US" baseline="0" dirty="0" smtClean="0"/>
              <a:t>When replacing appliances such as washers and dishwashers, consider purchasing water efficient models.</a:t>
            </a:r>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713918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Simple steps like keeping your tires inflated,</a:t>
            </a:r>
            <a:r>
              <a:rPr lang="en-US" baseline="0" dirty="0" smtClean="0"/>
              <a:t> cutting back on using the air conditioning in your vehicle and reducing the amount of idling you do can save you up to $372 in fuel costs per year.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70943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165382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49</a:t>
            </a:fld>
            <a:endParaRPr lang="en-US" dirty="0"/>
          </a:p>
        </p:txBody>
      </p:sp>
    </p:spTree>
    <p:extLst>
      <p:ext uri="{BB962C8B-B14F-4D97-AF65-F5344CB8AC3E}">
        <p14:creationId xmlns:p14="http://schemas.microsoft.com/office/powerpoint/2010/main" val="1733253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created</a:t>
            </a:r>
            <a:r>
              <a:rPr lang="en-US" baseline="0" dirty="0" smtClean="0"/>
              <a:t> your goals and budget, the key is to monitor it regularly and make adjustments as needed. A budget shouldn’t always feel like a total constraint</a:t>
            </a:r>
            <a:r>
              <a:rPr lang="en-US" dirty="0" smtClean="0"/>
              <a:t> but a guide to help you accomplish your goals. When you start out with a budget its going to take some time and adjustments to fit your life. </a:t>
            </a:r>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2742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Most experts recommend that no more than </a:t>
            </a:r>
            <a:r>
              <a:rPr lang="en-US" b="1" dirty="0" smtClean="0"/>
              <a:t>30%</a:t>
            </a:r>
            <a:r>
              <a:rPr lang="en-US" dirty="0" smtClean="0"/>
              <a:t> of your gross monthly income be used to pay for your housing expenses (including mortgage or rent, taxes and insurance).</a:t>
            </a:r>
          </a:p>
          <a:p>
            <a:pPr eaLnBrk="1" hangingPunct="1">
              <a:defRPr/>
            </a:pPr>
            <a:endParaRPr lang="en-US" dirty="0" smtClean="0"/>
          </a:p>
          <a:p>
            <a:pPr eaLnBrk="1" hangingPunct="1">
              <a:defRPr/>
            </a:pPr>
            <a:r>
              <a:rPr lang="en-US" dirty="0" smtClean="0"/>
              <a:t>They also recommend that your total debt to income ratio be no more than </a:t>
            </a:r>
            <a:r>
              <a:rPr lang="en-US" b="1" dirty="0" smtClean="0"/>
              <a:t>36%</a:t>
            </a:r>
            <a:r>
              <a:rPr lang="en-US" dirty="0" smtClean="0"/>
              <a:t> when paying all of your recurring debt.</a:t>
            </a:r>
          </a:p>
          <a:p>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6</a:t>
            </a:fld>
            <a:endParaRPr lang="en-US"/>
          </a:p>
        </p:txBody>
      </p:sp>
    </p:spTree>
    <p:extLst>
      <p:ext uri="{BB962C8B-B14F-4D97-AF65-F5344CB8AC3E}">
        <p14:creationId xmlns:p14="http://schemas.microsoft.com/office/powerpoint/2010/main" val="2899975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850025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discussed</a:t>
            </a:r>
            <a:r>
              <a:rPr lang="en-US" baseline="0" dirty="0" smtClean="0"/>
              <a:t> why we save for retirement—to have enough set aside to pay ourselves a retirement paycheck that covers what social security does not. But, how do you calculate your specific situation in a way that provides the same time of information and options that we’ve discussed here today?</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34E0A-2FA9-ED41-B316-AD00D105FF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334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a:t>
            </a:r>
            <a:r>
              <a:rPr lang="en-US" dirty="0" smtClean="0"/>
              <a:t>hrough</a:t>
            </a:r>
            <a:r>
              <a:rPr lang="en-US" baseline="0" dirty="0" smtClean="0"/>
              <a:t> your myMERS online account you can bring together all of your financial information together in one place. You </a:t>
            </a:r>
            <a:r>
              <a:rPr lang="en-US" dirty="0" smtClean="0"/>
              <a:t>can use</a:t>
            </a:r>
            <a:r>
              <a:rPr lang="en-US" baseline="0" dirty="0" smtClean="0"/>
              <a:t> </a:t>
            </a:r>
            <a:r>
              <a:rPr lang="en-US" dirty="0" smtClean="0"/>
              <a:t>data from your bank accounts, retirement plans, credit cards, and more</a:t>
            </a:r>
            <a:r>
              <a:rPr lang="en-US" baseline="0" dirty="0" smtClean="0"/>
              <a:t> to </a:t>
            </a:r>
            <a:r>
              <a:rPr lang="en-US" dirty="0" smtClean="0"/>
              <a:t>help</a:t>
            </a:r>
            <a:r>
              <a:rPr lang="en-US" baseline="0" dirty="0" smtClean="0"/>
              <a:t> you </a:t>
            </a:r>
            <a:r>
              <a:rPr lang="en-US" dirty="0" smtClean="0"/>
              <a:t>set goals, budget, and take action toward more financial security</a:t>
            </a:r>
            <a:r>
              <a:rPr lang="en-US" baseline="0" dirty="0" smtClean="0"/>
              <a:t> through the new Financial Fitness tool. </a:t>
            </a:r>
            <a:endParaRPr lang="en-US" dirty="0" smtClean="0"/>
          </a:p>
          <a:p>
            <a:endParaRPr lang="en-US" dirty="0" smtClean="0"/>
          </a:p>
          <a:p>
            <a:r>
              <a:rPr lang="en-US" dirty="0" smtClean="0"/>
              <a:t>By completing a series of financial-focused workouts, you can not only see how you are doing with your finances, but learn what</a:t>
            </a:r>
            <a:r>
              <a:rPr lang="en-US" baseline="0" dirty="0" smtClean="0"/>
              <a:t> actions you may want to take to improve your situation. </a:t>
            </a:r>
            <a:r>
              <a:rPr lang="en-US" baseline="0" smtClean="0"/>
              <a:t>T</a:t>
            </a:r>
            <a:r>
              <a:rPr lang="en-US" smtClean="0"/>
              <a:t>hese easy, intuitive exercises help you make improvements in key areas that can help you achieve</a:t>
            </a:r>
            <a:r>
              <a:rPr lang="en-US" baseline="0" smtClean="0"/>
              <a:t> your financial planning goals.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4C1BC-D01B-47EF-946F-94CDDEB9F04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9C0A9-00BF-4460-A295-7CF7BE7DC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797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Thank you for attending!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DF4BF-0A70-0541-942B-D23DBA0084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09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way to figure out if you’ve taken on too much debt</a:t>
            </a:r>
            <a:r>
              <a:rPr lang="en-US" baseline="0" dirty="0" smtClean="0"/>
              <a:t> is to look at your debt-to-income ratio. Your debt-to-income ratio will tell you what percentage of your monthly income is going toward debt payments.</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7</a:t>
            </a:fld>
            <a:endParaRPr lang="en-US"/>
          </a:p>
        </p:txBody>
      </p:sp>
    </p:spTree>
    <p:extLst>
      <p:ext uri="{BB962C8B-B14F-4D97-AF65-F5344CB8AC3E}">
        <p14:creationId xmlns:p14="http://schemas.microsoft.com/office/powerpoint/2010/main" val="18217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smtClean="0"/>
              <a:t>So we want to calculate that debt-to-income</a:t>
            </a:r>
            <a:r>
              <a:rPr lang="en-US" baseline="0" dirty="0" smtClean="0"/>
              <a:t> to find out where we stand with all our debt! </a:t>
            </a:r>
            <a:r>
              <a:rPr lang="en-US" dirty="0" smtClean="0"/>
              <a:t>To calculate your debt-to-income ratio, you need to do a little</a:t>
            </a:r>
            <a:r>
              <a:rPr lang="en-US" baseline="0" dirty="0" smtClean="0"/>
              <a:t> work on confirming your Gross Monthly Income </a:t>
            </a:r>
            <a:r>
              <a:rPr lang="en-US" dirty="0" smtClean="0"/>
              <a:t>(this is what</a:t>
            </a:r>
            <a:r>
              <a:rPr lang="en-US" baseline="0" dirty="0" smtClean="0"/>
              <a:t> you are paid </a:t>
            </a:r>
            <a:r>
              <a:rPr lang="en-US" dirty="0" smtClean="0"/>
              <a:t>before taxes are taken out). You also have to gather all</a:t>
            </a:r>
            <a:r>
              <a:rPr lang="en-US" baseline="0" dirty="0" smtClean="0"/>
              <a:t> your monthly debt payments. All monthly obligations such as loans, credit cards, and your mortgage or rent plus tax and insurance. Add the total of all you monthly debt payments and divide that amount by our gross monthly income. This quick example would be, adding up all debt of a house payment, taxes and insurance adds up to of $800 a month, plus a payment of $300, and two credit card payments of $100. Monthly debt payments equal $1,200.  We divide this by $3,500 (the monthly gross income of an individual who makes 42 thousand a year) this equals .34 or Debt-to-Income Ratio of 34%</a:t>
            </a:r>
            <a:endParaRPr lang="en-US" dirty="0" smtClean="0"/>
          </a:p>
        </p:txBody>
      </p:sp>
      <p:sp>
        <p:nvSpPr>
          <p:cNvPr id="4" name="Slide Number Placeholder 3"/>
          <p:cNvSpPr>
            <a:spLocks noGrp="1"/>
          </p:cNvSpPr>
          <p:nvPr>
            <p:ph type="sldNum" sz="quarter" idx="10"/>
          </p:nvPr>
        </p:nvSpPr>
        <p:spPr/>
        <p:txBody>
          <a:bodyPr/>
          <a:lstStyle/>
          <a:p>
            <a:fld id="{E339C0A9-00BF-4460-A295-7CF7BE7DC47A}" type="slidenum">
              <a:rPr lang="en-US" smtClean="0"/>
              <a:t>8</a:t>
            </a:fld>
            <a:endParaRPr lang="en-US" dirty="0"/>
          </a:p>
        </p:txBody>
      </p:sp>
    </p:spTree>
    <p:extLst>
      <p:ext uri="{BB962C8B-B14F-4D97-AF65-F5344CB8AC3E}">
        <p14:creationId xmlns:p14="http://schemas.microsoft.com/office/powerpoint/2010/main" val="256599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 tool such as a Household Budgeting Worksheet can help you determine your monthly income and expenses. There are many different options available online, or you can find one in the Financial Goals Workbook.</a:t>
            </a:r>
          </a:p>
          <a:p>
            <a:endParaRPr lang="en-US" dirty="0"/>
          </a:p>
        </p:txBody>
      </p:sp>
      <p:sp>
        <p:nvSpPr>
          <p:cNvPr id="4" name="Slide Number Placeholder 3"/>
          <p:cNvSpPr>
            <a:spLocks noGrp="1"/>
          </p:cNvSpPr>
          <p:nvPr>
            <p:ph type="sldNum" sz="quarter" idx="10"/>
          </p:nvPr>
        </p:nvSpPr>
        <p:spPr/>
        <p:txBody>
          <a:bodyPr/>
          <a:lstStyle/>
          <a:p>
            <a:pPr>
              <a:defRPr/>
            </a:pPr>
            <a:fld id="{E96DF4BF-0A70-0541-942B-D23DBA0084B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05700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a little more</a:t>
            </a:r>
            <a:r>
              <a:rPr lang="en-US" baseline="0" dirty="0" smtClean="0"/>
              <a:t> about how to determine your debts and income, let’s talk about the effect that debt and credit can have on your everyday life</a:t>
            </a:r>
            <a:endParaRPr lang="en-US" dirty="0"/>
          </a:p>
        </p:txBody>
      </p:sp>
      <p:sp>
        <p:nvSpPr>
          <p:cNvPr id="4" name="Slide Number Placeholder 3"/>
          <p:cNvSpPr>
            <a:spLocks noGrp="1"/>
          </p:cNvSpPr>
          <p:nvPr>
            <p:ph type="sldNum" sz="quarter" idx="10"/>
          </p:nvPr>
        </p:nvSpPr>
        <p:spPr/>
        <p:txBody>
          <a:bodyPr/>
          <a:lstStyle/>
          <a:p>
            <a:fld id="{E339C0A9-00BF-4460-A295-7CF7BE7DC47A}" type="slidenum">
              <a:rPr lang="en-US" smtClean="0"/>
              <a:t>10</a:t>
            </a:fld>
            <a:endParaRPr lang="en-US"/>
          </a:p>
        </p:txBody>
      </p:sp>
    </p:spTree>
    <p:extLst>
      <p:ext uri="{BB962C8B-B14F-4D97-AF65-F5344CB8AC3E}">
        <p14:creationId xmlns:p14="http://schemas.microsoft.com/office/powerpoint/2010/main" val="180150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Title">
    <p:spTree>
      <p:nvGrpSpPr>
        <p:cNvPr id="1" name=""/>
        <p:cNvGrpSpPr/>
        <p:nvPr/>
      </p:nvGrpSpPr>
      <p:grpSpPr>
        <a:xfrm>
          <a:off x="0" y="0"/>
          <a:ext cx="0" cy="0"/>
          <a:chOff x="0" y="0"/>
          <a:chExt cx="0" cy="0"/>
        </a:xfrm>
      </p:grpSpPr>
      <p:sp>
        <p:nvSpPr>
          <p:cNvPr id="2" name="Rectangle 1"/>
          <p:cNvSpPr/>
          <p:nvPr userDrawn="1"/>
        </p:nvSpPr>
        <p:spPr>
          <a:xfrm>
            <a:off x="7114032" y="6236208"/>
            <a:ext cx="1453896"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572756"/>
            <a:ext cx="9234434" cy="542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360" y="234301"/>
            <a:ext cx="8665013" cy="6461351"/>
          </a:xfrm>
          <a:prstGeom prst="rect">
            <a:avLst/>
          </a:prstGeom>
        </p:spPr>
      </p:pic>
      <p:sp>
        <p:nvSpPr>
          <p:cNvPr id="19" name="Title 1"/>
          <p:cNvSpPr>
            <a:spLocks noGrp="1"/>
          </p:cNvSpPr>
          <p:nvPr>
            <p:ph type="ctrTitle"/>
          </p:nvPr>
        </p:nvSpPr>
        <p:spPr>
          <a:xfrm>
            <a:off x="4061861" y="2146434"/>
            <a:ext cx="4389120" cy="2146433"/>
          </a:xfrm>
        </p:spPr>
        <p:txBody>
          <a:bodyPr anchor="b">
            <a:normAutofit/>
          </a:bodyPr>
          <a:lstStyle>
            <a:lvl1pPr algn="r">
              <a:defRPr sz="3600" b="1">
                <a:solidFill>
                  <a:schemeClr val="bg1"/>
                </a:solidFill>
              </a:defRPr>
            </a:lvl1pPr>
          </a:lstStyle>
          <a:p>
            <a:r>
              <a:rPr lang="en-US" smtClean="0"/>
              <a:t>Click to edit Master title style</a:t>
            </a:r>
            <a:endParaRPr lang="en-US" dirty="0"/>
          </a:p>
        </p:txBody>
      </p:sp>
      <p:sp>
        <p:nvSpPr>
          <p:cNvPr id="20" name="Subtitle 2"/>
          <p:cNvSpPr>
            <a:spLocks noGrp="1"/>
          </p:cNvSpPr>
          <p:nvPr>
            <p:ph type="subTitle" idx="1"/>
          </p:nvPr>
        </p:nvSpPr>
        <p:spPr>
          <a:xfrm>
            <a:off x="4061861" y="4488331"/>
            <a:ext cx="4389120" cy="394739"/>
          </a:xfrm>
          <a:prstGeom prst="rect">
            <a:avLst/>
          </a:prstGeom>
        </p:spPr>
        <p:txBody>
          <a:bodyPr>
            <a:normAutofit/>
          </a:bodyPr>
          <a:lstStyle>
            <a:lvl1pPr marL="0" indent="0" algn="r">
              <a:buNone/>
              <a:defRPr sz="2000" i="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064749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391129" y="2220686"/>
            <a:ext cx="4092189" cy="3135085"/>
          </a:xfrm>
        </p:spPr>
        <p:txBody>
          <a:bodyPr anchor="b">
            <a:normAutofit/>
          </a:bodyPr>
          <a:lstStyle>
            <a:lvl1pPr algn="r">
              <a:defRPr sz="3600" b="1">
                <a:solidFill>
                  <a:schemeClr val="tx1">
                    <a:lumMod val="65000"/>
                    <a:lumOff val="35000"/>
                  </a:schemeClr>
                </a:solidFill>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4391128" y="5460984"/>
            <a:ext cx="4092189" cy="799139"/>
          </a:xfrm>
          <a:prstGeom prst="rect">
            <a:avLst/>
          </a:prstGeom>
        </p:spPr>
        <p:txBody>
          <a:bodyPr>
            <a:normAutofit/>
          </a:bodyPr>
          <a:lstStyle>
            <a:lvl1pPr marL="0" indent="0" algn="r">
              <a:buNone/>
              <a:defRPr sz="2000" i="1">
                <a:solidFill>
                  <a:schemeClr val="tx1">
                    <a:lumMod val="65000"/>
                    <a:lumOff val="3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439794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7886700" cy="51505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25121072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29389" y="2150346"/>
            <a:ext cx="4453929" cy="2682911"/>
          </a:xfrm>
        </p:spPr>
        <p:txBody>
          <a:bodyPr anchor="ctr">
            <a:normAutofit/>
          </a:bodyPr>
          <a:lstStyle>
            <a:lvl1pPr algn="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6266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628650" y="905810"/>
            <a:ext cx="7886700" cy="512443"/>
          </a:xfrm>
        </p:spPr>
        <p:txBody>
          <a:bodyPr/>
          <a:lstStyle>
            <a:lvl1pPr marL="0" indent="0">
              <a:buNone/>
              <a:defRPr sz="2400" i="1">
                <a:solidFill>
                  <a:schemeClr val="bg1">
                    <a:lumMod val="65000"/>
                  </a:schemeClr>
                </a:solidFill>
                <a:latin typeface="Arial Narrow" panose="020B0606020202030204" pitchFamily="34" charset="0"/>
              </a:defRPr>
            </a:lvl1pPr>
          </a:lstStyle>
          <a:p>
            <a:pPr lvl="0"/>
            <a:r>
              <a:rPr lang="en-US" smtClean="0"/>
              <a:t>Click to edit Master text styles</a:t>
            </a:r>
          </a:p>
        </p:txBody>
      </p:sp>
      <p:sp>
        <p:nvSpPr>
          <p:cNvPr id="2" name="Title 1"/>
          <p:cNvSpPr>
            <a:spLocks noGrp="1"/>
          </p:cNvSpPr>
          <p:nvPr>
            <p:ph type="title"/>
          </p:nvPr>
        </p:nvSpPr>
        <p:spPr>
          <a:xfrm>
            <a:off x="628650" y="223934"/>
            <a:ext cx="7886700" cy="620127"/>
          </a:xfrm>
        </p:spPr>
        <p:txBody>
          <a:bodyPr/>
          <a:lstStyle>
            <a:lvl1pPr>
              <a:defRPr b="1"/>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4"/>
          <p:cNvSpPr>
            <a:spLocks noGrp="1"/>
          </p:cNvSpPr>
          <p:nvPr>
            <p:ph sz="quarter" idx="16"/>
          </p:nvPr>
        </p:nvSpPr>
        <p:spPr>
          <a:xfrm>
            <a:off x="628650" y="1480002"/>
            <a:ext cx="7886700" cy="452881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814120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3749040"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2"/>
          <p:cNvSpPr>
            <a:spLocks noGrp="1"/>
          </p:cNvSpPr>
          <p:nvPr>
            <p:ph idx="13"/>
          </p:nvPr>
        </p:nvSpPr>
        <p:spPr>
          <a:xfrm>
            <a:off x="4766310" y="1026368"/>
            <a:ext cx="3749040"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36603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4185946"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17814175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7422524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391129" y="2220686"/>
            <a:ext cx="4092189" cy="3135085"/>
          </a:xfrm>
        </p:spPr>
        <p:txBody>
          <a:bodyPr anchor="b">
            <a:normAutofit/>
          </a:bodyPr>
          <a:lstStyle>
            <a:lvl1pPr algn="r">
              <a:defRPr sz="3600" b="1">
                <a:solidFill>
                  <a:schemeClr val="tx1">
                    <a:lumMod val="65000"/>
                    <a:lumOff val="35000"/>
                  </a:schemeClr>
                </a:solidFill>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4391128" y="5460984"/>
            <a:ext cx="4092189" cy="799139"/>
          </a:xfrm>
          <a:prstGeom prst="rect">
            <a:avLst/>
          </a:prstGeom>
        </p:spPr>
        <p:txBody>
          <a:bodyPr>
            <a:normAutofit/>
          </a:bodyPr>
          <a:lstStyle>
            <a:lvl1pPr marL="0" indent="0" algn="r">
              <a:buNone/>
              <a:defRPr sz="2000" i="1">
                <a:solidFill>
                  <a:schemeClr val="tx1">
                    <a:lumMod val="65000"/>
                    <a:lumOff val="3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2419757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7886700" cy="51505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13836546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29389" y="2150346"/>
            <a:ext cx="4453929" cy="2682911"/>
          </a:xfrm>
        </p:spPr>
        <p:txBody>
          <a:bodyPr anchor="ctr">
            <a:normAutofit/>
          </a:bodyPr>
          <a:lstStyle>
            <a:lvl1pPr algn="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48175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7886700" cy="5150596"/>
          </a:xfrm>
          <a:prstGeom prst="rect">
            <a:avLst/>
          </a:prstGeom>
        </p:spPr>
        <p:txBody>
          <a:bodyPr/>
          <a:lstStyle/>
          <a:p>
            <a:pPr lvl="0"/>
            <a:r>
              <a:rPr lang="en-US" smtClean="0"/>
              <a:t>Edit Master text styles</a:t>
            </a:r>
          </a:p>
          <a:p>
            <a:pPr lvl="1"/>
            <a:r>
              <a:rPr lang="en-US" smtClean="0"/>
              <a:t>Second level</a:t>
            </a:r>
          </a:p>
          <a:p>
            <a:pPr lvl="2"/>
            <a:r>
              <a:rPr lang="en-US" smtClean="0"/>
              <a:t>Third level</a:t>
            </a:r>
          </a:p>
        </p:txBody>
      </p:sp>
      <p:sp>
        <p:nvSpPr>
          <p:cNvPr id="5" name="Slide Number Placeholder 5"/>
          <p:cNvSpPr>
            <a:spLocks noGrp="1"/>
          </p:cNvSpPr>
          <p:nvPr>
            <p:ph type="sldNum" sz="quarter" idx="4"/>
          </p:nvPr>
        </p:nvSpPr>
        <p:spPr>
          <a:xfrm>
            <a:off x="157632" y="6386496"/>
            <a:ext cx="21235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42761476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628650" y="905810"/>
            <a:ext cx="7886700" cy="512443"/>
          </a:xfrm>
        </p:spPr>
        <p:txBody>
          <a:bodyPr/>
          <a:lstStyle>
            <a:lvl1pPr marL="0" indent="0">
              <a:buNone/>
              <a:defRPr sz="2400" i="1">
                <a:solidFill>
                  <a:schemeClr val="bg1">
                    <a:lumMod val="65000"/>
                  </a:schemeClr>
                </a:solidFill>
                <a:latin typeface="Arial Narrow" panose="020B0606020202030204" pitchFamily="34" charset="0"/>
              </a:defRPr>
            </a:lvl1pPr>
          </a:lstStyle>
          <a:p>
            <a:pPr lvl="0"/>
            <a:r>
              <a:rPr lang="en-US" smtClean="0"/>
              <a:t>Click to edit Master text styles</a:t>
            </a:r>
          </a:p>
        </p:txBody>
      </p:sp>
      <p:sp>
        <p:nvSpPr>
          <p:cNvPr id="2" name="Title 1"/>
          <p:cNvSpPr>
            <a:spLocks noGrp="1"/>
          </p:cNvSpPr>
          <p:nvPr>
            <p:ph type="title"/>
          </p:nvPr>
        </p:nvSpPr>
        <p:spPr>
          <a:xfrm>
            <a:off x="628650" y="223934"/>
            <a:ext cx="7886700" cy="620127"/>
          </a:xfrm>
        </p:spPr>
        <p:txBody>
          <a:bodyPr/>
          <a:lstStyle>
            <a:lvl1pPr>
              <a:defRPr b="1"/>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4"/>
          <p:cNvSpPr>
            <a:spLocks noGrp="1"/>
          </p:cNvSpPr>
          <p:nvPr>
            <p:ph sz="quarter" idx="16"/>
          </p:nvPr>
        </p:nvSpPr>
        <p:spPr>
          <a:xfrm>
            <a:off x="628650" y="1480002"/>
            <a:ext cx="7886700" cy="452881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714387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3749040"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2"/>
          <p:cNvSpPr>
            <a:spLocks noGrp="1"/>
          </p:cNvSpPr>
          <p:nvPr>
            <p:ph idx="13"/>
          </p:nvPr>
        </p:nvSpPr>
        <p:spPr>
          <a:xfrm>
            <a:off x="4766310" y="1026368"/>
            <a:ext cx="3749040"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003852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4185946"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31040368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14649836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ctrTitle"/>
          </p:nvPr>
        </p:nvSpPr>
        <p:spPr>
          <a:xfrm>
            <a:off x="4391129" y="2220686"/>
            <a:ext cx="4092189" cy="3135085"/>
          </a:xfrm>
        </p:spPr>
        <p:txBody>
          <a:bodyPr anchor="b">
            <a:normAutofit/>
          </a:bodyPr>
          <a:lstStyle>
            <a:lvl1pPr algn="r">
              <a:defRPr sz="3600" b="1">
                <a:solidFill>
                  <a:schemeClr val="tx1">
                    <a:lumMod val="65000"/>
                    <a:lumOff val="35000"/>
                  </a:schemeClr>
                </a:solidFill>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4391128" y="5460984"/>
            <a:ext cx="4092189" cy="799139"/>
          </a:xfrm>
        </p:spPr>
        <p:txBody>
          <a:bodyPr>
            <a:normAutofit/>
          </a:bodyPr>
          <a:lstStyle>
            <a:lvl1pPr marL="0" indent="0" algn="r">
              <a:buNone/>
              <a:defRPr sz="2000" i="1">
                <a:solidFill>
                  <a:schemeClr val="tx1">
                    <a:lumMod val="65000"/>
                    <a:lumOff val="3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0621953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7886700" cy="51505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10645884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ctrTitle"/>
          </p:nvPr>
        </p:nvSpPr>
        <p:spPr>
          <a:xfrm>
            <a:off x="4029389" y="2150346"/>
            <a:ext cx="4453929" cy="2682911"/>
          </a:xfrm>
        </p:spPr>
        <p:txBody>
          <a:bodyPr anchor="ctr">
            <a:normAutofit/>
          </a:bodyPr>
          <a:lstStyle>
            <a:lvl1pPr algn="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33741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628650" y="905810"/>
            <a:ext cx="7886700" cy="512443"/>
          </a:xfrm>
        </p:spPr>
        <p:txBody>
          <a:bodyPr/>
          <a:lstStyle>
            <a:lvl1pPr marL="0" indent="0">
              <a:buNone/>
              <a:defRPr sz="2400" i="1">
                <a:solidFill>
                  <a:schemeClr val="bg1">
                    <a:lumMod val="65000"/>
                  </a:schemeClr>
                </a:solidFill>
                <a:latin typeface="Arial Narrow" panose="020B0606020202030204" pitchFamily="34" charset="0"/>
              </a:defRPr>
            </a:lvl1pPr>
          </a:lstStyle>
          <a:p>
            <a:pPr lvl="0"/>
            <a:r>
              <a:rPr lang="en-US" smtClean="0"/>
              <a:t>Click to edit Master text styles</a:t>
            </a:r>
          </a:p>
        </p:txBody>
      </p:sp>
      <p:sp>
        <p:nvSpPr>
          <p:cNvPr id="2" name="Title 1"/>
          <p:cNvSpPr>
            <a:spLocks noGrp="1"/>
          </p:cNvSpPr>
          <p:nvPr>
            <p:ph type="title"/>
          </p:nvPr>
        </p:nvSpPr>
        <p:spPr>
          <a:xfrm>
            <a:off x="628650" y="223934"/>
            <a:ext cx="7886700" cy="620127"/>
          </a:xfrm>
        </p:spPr>
        <p:txBody>
          <a:bodyPr/>
          <a:lstStyle>
            <a:lvl1pPr>
              <a:defRPr b="1"/>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4"/>
          <p:cNvSpPr>
            <a:spLocks noGrp="1"/>
          </p:cNvSpPr>
          <p:nvPr>
            <p:ph sz="quarter" idx="16"/>
          </p:nvPr>
        </p:nvSpPr>
        <p:spPr>
          <a:xfrm>
            <a:off x="628650" y="1480002"/>
            <a:ext cx="7886700" cy="452881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619625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3749040" cy="51505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2"/>
          <p:cNvSpPr>
            <a:spLocks noGrp="1"/>
          </p:cNvSpPr>
          <p:nvPr>
            <p:ph idx="13"/>
          </p:nvPr>
        </p:nvSpPr>
        <p:spPr>
          <a:xfrm>
            <a:off x="4766310" y="1026368"/>
            <a:ext cx="3749040"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94942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4185946"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76788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ectangle 5"/>
          <p:cNvSpPr/>
          <p:nvPr userDrawn="1"/>
        </p:nvSpPr>
        <p:spPr>
          <a:xfrm>
            <a:off x="7114032" y="6236208"/>
            <a:ext cx="1453896"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572756"/>
            <a:ext cx="9234434" cy="542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716" y="572757"/>
            <a:ext cx="8736898" cy="4920468"/>
          </a:xfrm>
          <a:prstGeom prst="rect">
            <a:avLst/>
          </a:prstGeom>
        </p:spPr>
      </p:pic>
      <p:sp>
        <p:nvSpPr>
          <p:cNvPr id="12" name="Title 1"/>
          <p:cNvSpPr>
            <a:spLocks noGrp="1"/>
          </p:cNvSpPr>
          <p:nvPr>
            <p:ph type="ctrTitle"/>
          </p:nvPr>
        </p:nvSpPr>
        <p:spPr>
          <a:xfrm>
            <a:off x="4029389" y="2150346"/>
            <a:ext cx="4453929" cy="2682911"/>
          </a:xfrm>
        </p:spPr>
        <p:txBody>
          <a:bodyPr anchor="ctr">
            <a:normAutofit/>
          </a:bodyPr>
          <a:lstStyle>
            <a:lvl1pPr algn="r">
              <a:defRPr sz="3200" b="1">
                <a:solidFill>
                  <a:schemeClr val="bg1"/>
                </a:solidFill>
              </a:defRPr>
            </a:lvl1pPr>
          </a:lstStyle>
          <a:p>
            <a:r>
              <a:rPr lang="en-US" smtClean="0"/>
              <a:t>Click to edit Master 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4039" y="5785505"/>
            <a:ext cx="1656942" cy="586161"/>
          </a:xfrm>
          <a:prstGeom prst="rect">
            <a:avLst/>
          </a:prstGeom>
        </p:spPr>
      </p:pic>
    </p:spTree>
    <p:extLst>
      <p:ext uri="{BB962C8B-B14F-4D97-AF65-F5344CB8AC3E}">
        <p14:creationId xmlns:p14="http://schemas.microsoft.com/office/powerpoint/2010/main" val="25389431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35963210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2"/>
          <p:cNvSpPr txBox="1">
            <a:spLocks/>
          </p:cNvSpPr>
          <p:nvPr userDrawn="1"/>
        </p:nvSpPr>
        <p:spPr>
          <a:xfrm>
            <a:off x="157633" y="638649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3296490217"/>
      </p:ext>
    </p:extLst>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2"/>
          <p:cNvSpPr txBox="1">
            <a:spLocks/>
          </p:cNvSpPr>
          <p:nvPr userDrawn="1"/>
        </p:nvSpPr>
        <p:spPr>
          <a:xfrm>
            <a:off x="157633" y="638649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28304812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304800" y="1066800"/>
            <a:ext cx="83820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Box 2"/>
          <p:cNvSpPr txBox="1"/>
          <p:nvPr userDrawn="1"/>
        </p:nvSpPr>
        <p:spPr>
          <a:xfrm>
            <a:off x="228600" y="6477000"/>
            <a:ext cx="381000" cy="253916"/>
          </a:xfrm>
          <a:prstGeom prst="rect">
            <a:avLst/>
          </a:prstGeom>
          <a:noFill/>
        </p:spPr>
        <p:txBody>
          <a:bodyPr wrap="square" rtlCol="0">
            <a:spAutoFit/>
          </a:bodyPr>
          <a:lstStyle/>
          <a:p>
            <a:fld id="{650EE117-1D53-46F0-8749-C18102CB957A}" type="slidenum">
              <a:rPr lang="en-US" sz="1050" smtClean="0">
                <a:solidFill>
                  <a:srgbClr val="000000"/>
                </a:solidFill>
              </a:rPr>
              <a:pPr/>
              <a:t>‹#›</a:t>
            </a:fld>
            <a:endParaRPr lang="en-US" sz="1050" dirty="0">
              <a:solidFill>
                <a:srgbClr val="000000"/>
              </a:solidFill>
            </a:endParaRPr>
          </a:p>
        </p:txBody>
      </p:sp>
    </p:spTree>
    <p:extLst>
      <p:ext uri="{BB962C8B-B14F-4D97-AF65-F5344CB8AC3E}">
        <p14:creationId xmlns:p14="http://schemas.microsoft.com/office/powerpoint/2010/main" val="2096593827"/>
      </p:ext>
    </p:extLst>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Title">
    <p:spTree>
      <p:nvGrpSpPr>
        <p:cNvPr id="1" name=""/>
        <p:cNvGrpSpPr/>
        <p:nvPr/>
      </p:nvGrpSpPr>
      <p:grpSpPr>
        <a:xfrm>
          <a:off x="0" y="0"/>
          <a:ext cx="0" cy="0"/>
          <a:chOff x="0" y="0"/>
          <a:chExt cx="0" cy="0"/>
        </a:xfrm>
      </p:grpSpPr>
      <p:sp>
        <p:nvSpPr>
          <p:cNvPr id="9" name="Rectangle 8"/>
          <p:cNvSpPr/>
          <p:nvPr userDrawn="1"/>
        </p:nvSpPr>
        <p:spPr>
          <a:xfrm>
            <a:off x="-14927" y="5712897"/>
            <a:ext cx="9349996" cy="124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391129" y="1074268"/>
            <a:ext cx="4092189" cy="3135085"/>
          </a:xfrm>
        </p:spPr>
        <p:txBody>
          <a:bodyPr anchor="b">
            <a:normAutofit/>
          </a:bodyPr>
          <a:lstStyle>
            <a:lvl1pPr algn="r">
              <a:defRPr sz="3600" b="1">
                <a:solidFill>
                  <a:schemeClr val="tx1">
                    <a:lumMod val="65000"/>
                    <a:lumOff val="35000"/>
                  </a:schemeClr>
                </a:solidFill>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4391128" y="4314566"/>
            <a:ext cx="4092189" cy="799139"/>
          </a:xfrm>
          <a:prstGeom prst="rect">
            <a:avLst/>
          </a:prstGeom>
        </p:spPr>
        <p:txBody>
          <a:bodyPr>
            <a:normAutofit/>
          </a:bodyPr>
          <a:lstStyle>
            <a:lvl1pPr marL="0" indent="0" algn="r">
              <a:buNone/>
              <a:defRPr sz="2000" i="1">
                <a:solidFill>
                  <a:schemeClr val="tx1">
                    <a:lumMod val="65000"/>
                    <a:lumOff val="3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Rectangle 5"/>
          <p:cNvSpPr/>
          <p:nvPr userDrawn="1"/>
        </p:nvSpPr>
        <p:spPr>
          <a:xfrm>
            <a:off x="0" y="696036"/>
            <a:ext cx="9144000" cy="272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stretch>
            <a:fillRect/>
          </a:stretch>
        </p:blipFill>
        <p:spPr>
          <a:xfrm>
            <a:off x="-115588" y="-1"/>
            <a:ext cx="3776135" cy="7004815"/>
          </a:xfrm>
          <a:prstGeom prst="rect">
            <a:avLst/>
          </a:prstGeom>
        </p:spPr>
      </p:pic>
      <p:sp>
        <p:nvSpPr>
          <p:cNvPr id="11" name="Rectangle 10"/>
          <p:cNvSpPr/>
          <p:nvPr userDrawn="1"/>
        </p:nvSpPr>
        <p:spPr bwMode="auto">
          <a:xfrm>
            <a:off x="-376768" y="3547251"/>
            <a:ext cx="4432058" cy="27589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2" charset="0"/>
            </a:endParaRPr>
          </a:p>
        </p:txBody>
      </p:sp>
      <p:pic>
        <p:nvPicPr>
          <p:cNvPr id="12" name="Picture 11" descr="GrandRapids_WhiteSilhouette"/>
          <p:cNvPicPr>
            <a:picLocks noGrp="1" noChangeAspect="1"/>
          </p:cNvPicPr>
          <p:nvPr isPhoto="1" userDrawn="1"/>
        </p:nvPicPr>
        <p:blipFill>
          <a:blip r:embed="rId3" cstate="print">
            <a:lum/>
            <a:extLst>
              <a:ext uri="{28A0092B-C50C-407E-A947-70E740481C1C}">
                <a14:useLocalDpi xmlns:a14="http://schemas.microsoft.com/office/drawing/2010/main" val="0"/>
              </a:ext>
            </a:extLst>
          </a:blip>
          <a:stretch>
            <a:fillRect/>
          </a:stretch>
        </p:blipFill>
        <p:spPr>
          <a:xfrm>
            <a:off x="-115590" y="2209799"/>
            <a:ext cx="3788716" cy="1450887"/>
          </a:xfrm>
          <a:prstGeom prst="rect">
            <a:avLst/>
          </a:prstGeom>
          <a:noFill/>
          <a:ln>
            <a:noFill/>
          </a:ln>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063" y="3350614"/>
            <a:ext cx="1793984" cy="620143"/>
          </a:xfrm>
          <a:prstGeom prst="rect">
            <a:avLst/>
          </a:prstGeom>
        </p:spPr>
      </p:pic>
      <p:pic>
        <p:nvPicPr>
          <p:cNvPr id="7" name="Picture 6"/>
          <p:cNvPicPr>
            <a:picLocks noChangeAspect="1"/>
          </p:cNvPicPr>
          <p:nvPr userDrawn="1"/>
        </p:nvPicPr>
        <p:blipFill>
          <a:blip r:embed="rId5"/>
          <a:stretch>
            <a:fillRect/>
          </a:stretch>
        </p:blipFill>
        <p:spPr>
          <a:xfrm>
            <a:off x="854265" y="4059195"/>
            <a:ext cx="1915579" cy="1952827"/>
          </a:xfrm>
          <a:prstGeom prst="rect">
            <a:avLst/>
          </a:prstGeom>
        </p:spPr>
      </p:pic>
    </p:spTree>
    <p:extLst>
      <p:ext uri="{BB962C8B-B14F-4D97-AF65-F5344CB8AC3E}">
        <p14:creationId xmlns:p14="http://schemas.microsoft.com/office/powerpoint/2010/main" val="17038308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7886700" cy="493776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smtClean="0"/>
          </a:p>
        </p:txBody>
      </p:sp>
    </p:spTree>
    <p:extLst>
      <p:ext uri="{BB962C8B-B14F-4D97-AF65-F5344CB8AC3E}">
        <p14:creationId xmlns:p14="http://schemas.microsoft.com/office/powerpoint/2010/main" val="24643278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3" name="Rectangle 12"/>
          <p:cNvSpPr/>
          <p:nvPr userDrawn="1"/>
        </p:nvSpPr>
        <p:spPr>
          <a:xfrm>
            <a:off x="0" y="696036"/>
            <a:ext cx="9144000" cy="630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1787857"/>
            <a:ext cx="9177616" cy="5254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2" name="Title 1"/>
          <p:cNvSpPr>
            <a:spLocks noGrp="1"/>
          </p:cNvSpPr>
          <p:nvPr>
            <p:ph type="ctrTitle"/>
          </p:nvPr>
        </p:nvSpPr>
        <p:spPr>
          <a:xfrm>
            <a:off x="4029389" y="2150346"/>
            <a:ext cx="4453929" cy="2682911"/>
          </a:xfrm>
        </p:spPr>
        <p:txBody>
          <a:bodyPr anchor="ctr">
            <a:normAutofit/>
          </a:bodyPr>
          <a:lstStyle>
            <a:lvl1pPr algn="r">
              <a:defRPr sz="3200" b="1">
                <a:solidFill>
                  <a:schemeClr val="bg1"/>
                </a:solidFill>
              </a:defRPr>
            </a:lvl1pPr>
          </a:lstStyle>
          <a:p>
            <a:r>
              <a:rPr lang="en-US" dirty="0" smtClean="0"/>
              <a:t>Click to edit Master title style</a:t>
            </a:r>
            <a:endParaRPr lang="en-US" dirty="0"/>
          </a:p>
        </p:txBody>
      </p:sp>
      <p:pic>
        <p:nvPicPr>
          <p:cNvPr id="6" name="Picture 5" descr="GrandRapids_WhiteSilhouette"/>
          <p:cNvPicPr>
            <a:picLocks noGrp="1" noChangeAspect="1"/>
          </p:cNvPicPr>
          <p:nvPr isPhoto="1" userDrawn="1"/>
        </p:nvPicPr>
        <p:blipFill>
          <a:blip r:embed="rId2">
            <a:lum/>
            <a:extLst>
              <a:ext uri="{28A0092B-C50C-407E-A947-70E740481C1C}">
                <a14:useLocalDpi xmlns:a14="http://schemas.microsoft.com/office/drawing/2010/main" val="0"/>
              </a:ext>
            </a:extLst>
          </a:blip>
          <a:stretch>
            <a:fillRect/>
          </a:stretch>
        </p:blipFill>
        <p:spPr>
          <a:xfrm>
            <a:off x="-33616" y="3542107"/>
            <a:ext cx="9211232" cy="3527438"/>
          </a:xfrm>
          <a:prstGeom prst="rect">
            <a:avLst/>
          </a:prstGeom>
          <a:noFill/>
          <a:ln>
            <a:noFill/>
          </a:ln>
        </p:spPr>
      </p:pic>
    </p:spTree>
    <p:extLst>
      <p:ext uri="{BB962C8B-B14F-4D97-AF65-F5344CB8AC3E}">
        <p14:creationId xmlns:p14="http://schemas.microsoft.com/office/powerpoint/2010/main" val="25631663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628650" y="905810"/>
            <a:ext cx="7886700" cy="512443"/>
          </a:xfrm>
        </p:spPr>
        <p:txBody>
          <a:bodyPr/>
          <a:lstStyle>
            <a:lvl1pPr marL="0" indent="0">
              <a:buNone/>
              <a:defRPr sz="2400" i="1">
                <a:solidFill>
                  <a:schemeClr val="bg1">
                    <a:lumMod val="65000"/>
                  </a:schemeClr>
                </a:solidFill>
                <a:latin typeface="Arial Narrow" panose="020B0606020202030204" pitchFamily="34" charset="0"/>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4"/>
          <p:cNvSpPr>
            <a:spLocks noGrp="1"/>
          </p:cNvSpPr>
          <p:nvPr>
            <p:ph sz="quarter" idx="16"/>
          </p:nvPr>
        </p:nvSpPr>
        <p:spPr>
          <a:xfrm>
            <a:off x="628650" y="1480002"/>
            <a:ext cx="7886700" cy="448056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laceholder 1"/>
          <p:cNvSpPr>
            <a:spLocks noGrp="1"/>
          </p:cNvSpPr>
          <p:nvPr>
            <p:ph type="title"/>
          </p:nvPr>
        </p:nvSpPr>
        <p:spPr>
          <a:xfrm>
            <a:off x="628650" y="170822"/>
            <a:ext cx="7886700" cy="67323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2193631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3749040"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2"/>
          <p:cNvSpPr>
            <a:spLocks noGrp="1"/>
          </p:cNvSpPr>
          <p:nvPr>
            <p:ph idx="13"/>
          </p:nvPr>
        </p:nvSpPr>
        <p:spPr>
          <a:xfrm>
            <a:off x="4766310" y="1026368"/>
            <a:ext cx="3749040"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583840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4185946" cy="51505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3607628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628650" y="905810"/>
            <a:ext cx="7886700" cy="512443"/>
          </a:xfrm>
        </p:spPr>
        <p:txBody>
          <a:bodyPr/>
          <a:lstStyle>
            <a:lvl1pPr marL="0" indent="0">
              <a:buNone/>
              <a:defRPr sz="2400" i="1">
                <a:solidFill>
                  <a:schemeClr val="bg1">
                    <a:lumMod val="65000"/>
                  </a:schemeClr>
                </a:solidFill>
                <a:latin typeface="Arial Narrow" panose="020B0606020202030204" pitchFamily="34" charset="0"/>
              </a:defRPr>
            </a:lvl1pPr>
          </a:lstStyle>
          <a:p>
            <a:pPr lvl="0"/>
            <a:r>
              <a:rPr lang="en-US" smtClean="0"/>
              <a:t>Edit Master text styles</a:t>
            </a:r>
          </a:p>
        </p:txBody>
      </p:sp>
      <p:sp>
        <p:nvSpPr>
          <p:cNvPr id="2" name="Title 1"/>
          <p:cNvSpPr>
            <a:spLocks noGrp="1"/>
          </p:cNvSpPr>
          <p:nvPr>
            <p:ph type="title"/>
          </p:nvPr>
        </p:nvSpPr>
        <p:spPr>
          <a:xfrm>
            <a:off x="628650" y="223934"/>
            <a:ext cx="7886700" cy="620127"/>
          </a:xfrm>
        </p:spPr>
        <p:txBody>
          <a:bodyPr/>
          <a:lstStyle>
            <a:lvl1pPr>
              <a:defRPr b="1"/>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157633" y="6386496"/>
            <a:ext cx="2057400" cy="365125"/>
          </a:xfrm>
          <a:prstGeom prst="rect">
            <a:avLst/>
          </a:prstGeom>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4"/>
          <p:cNvSpPr>
            <a:spLocks noGrp="1"/>
          </p:cNvSpPr>
          <p:nvPr>
            <p:ph sz="quarter" idx="16"/>
          </p:nvPr>
        </p:nvSpPr>
        <p:spPr>
          <a:xfrm>
            <a:off x="628650" y="1480002"/>
            <a:ext cx="7886700" cy="4528813"/>
          </a:xfrm>
        </p:spPr>
        <p:txBody>
          <a:body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876641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3560913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3749040" cy="5150596"/>
          </a:xfrm>
          <a:prstGeom prst="rect">
            <a:avLst/>
          </a:prstGeom>
        </p:spPr>
        <p:txBody>
          <a:bodyPr/>
          <a:lstStyle/>
          <a:p>
            <a:pPr lvl="0"/>
            <a:r>
              <a:rPr lang="en-US" smtClean="0"/>
              <a:t>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157633" y="6386496"/>
            <a:ext cx="2057400" cy="365125"/>
          </a:xfrm>
          <a:prstGeom prst="rect">
            <a:avLst/>
          </a:prstGeom>
        </p:spPr>
        <p:txBody>
          <a:bodyPr/>
          <a:lstStyle>
            <a:lvl1pPr algn="l">
              <a:defRPr/>
            </a:lvl1pPr>
          </a:lstStyle>
          <a:p>
            <a:r>
              <a:rPr lang="en-US" dirty="0" smtClean="0"/>
              <a:t>MERS of Michigan | </a:t>
            </a:r>
            <a:fld id="{F1385A86-A2DB-4E4A-8BF2-81887E2B31EE}" type="slidenum">
              <a:rPr lang="en-US" smtClean="0"/>
              <a:pPr/>
              <a:t>‹#›</a:t>
            </a:fld>
            <a:endParaRPr lang="en-US" dirty="0"/>
          </a:p>
        </p:txBody>
      </p:sp>
      <p:sp>
        <p:nvSpPr>
          <p:cNvPr id="5" name="Content Placeholder 2"/>
          <p:cNvSpPr>
            <a:spLocks noGrp="1"/>
          </p:cNvSpPr>
          <p:nvPr>
            <p:ph idx="13"/>
          </p:nvPr>
        </p:nvSpPr>
        <p:spPr>
          <a:xfrm>
            <a:off x="4766310" y="1026368"/>
            <a:ext cx="3749040" cy="5150596"/>
          </a:xfrm>
          <a:prstGeom prst="rect">
            <a:avLst/>
          </a:prstGeom>
        </p:spPr>
        <p:txBody>
          <a:body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843460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628650" y="1026368"/>
            <a:ext cx="4185946" cy="5150596"/>
          </a:xfrm>
          <a:prstGeom prst="rect">
            <a:avLst/>
          </a:prstGeom>
        </p:spPr>
        <p:txBody>
          <a:bodyPr/>
          <a:lstStyle/>
          <a:p>
            <a:pPr lvl="0"/>
            <a:r>
              <a:rPr lang="en-US" smtClean="0"/>
              <a:t>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157633" y="6386496"/>
            <a:ext cx="2057400" cy="365125"/>
          </a:xfrm>
          <a:prstGeom prst="rect">
            <a:avLst/>
          </a:prstGeom>
        </p:spPr>
        <p:txBody>
          <a:bodyPr/>
          <a:lstStyle>
            <a:lvl1pPr algn="l">
              <a:defRPr/>
            </a:lvl1pPr>
          </a:lstStyle>
          <a:p>
            <a:r>
              <a:rPr lang="en-US" dirty="0" smtClean="0"/>
              <a:t>MERS of Michigan | </a:t>
            </a:r>
            <a:fld id="{F1385A86-A2DB-4E4A-8BF2-81887E2B31EE}" type="slidenum">
              <a:rPr lang="en-US" smtClean="0"/>
              <a:pPr/>
              <a:t>‹#›</a:t>
            </a:fld>
            <a:endParaRPr lang="en-US" dirty="0"/>
          </a:p>
        </p:txBody>
      </p:sp>
    </p:spTree>
    <p:extLst>
      <p:ext uri="{BB962C8B-B14F-4D97-AF65-F5344CB8AC3E}">
        <p14:creationId xmlns:p14="http://schemas.microsoft.com/office/powerpoint/2010/main" val="2111452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57633" y="6386496"/>
            <a:ext cx="2057400" cy="365125"/>
          </a:xfrm>
          <a:prstGeom prst="rect">
            <a:avLst/>
          </a:prstGeom>
        </p:spPr>
        <p:txBody>
          <a:body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34886309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2"/>
          <p:cNvSpPr txBox="1">
            <a:spLocks/>
          </p:cNvSpPr>
          <p:nvPr userDrawn="1"/>
        </p:nvSpPr>
        <p:spPr>
          <a:xfrm>
            <a:off x="157633" y="638649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1130612987"/>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2"/>
          <p:cNvSpPr txBox="1">
            <a:spLocks/>
          </p:cNvSpPr>
          <p:nvPr userDrawn="1"/>
        </p:nvSpPr>
        <p:spPr>
          <a:xfrm>
            <a:off x="157633" y="638649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MERS of Michigan | </a:t>
            </a:r>
            <a:fld id="{F1385A86-A2DB-4E4A-8BF2-81887E2B31EE}" type="slidenum">
              <a:rPr lang="en-US" smtClean="0"/>
              <a:pPr algn="l"/>
              <a:t>‹#›</a:t>
            </a:fld>
            <a:endParaRPr lang="en-US" dirty="0"/>
          </a:p>
        </p:txBody>
      </p:sp>
    </p:spTree>
    <p:extLst>
      <p:ext uri="{BB962C8B-B14F-4D97-AF65-F5344CB8AC3E}">
        <p14:creationId xmlns:p14="http://schemas.microsoft.com/office/powerpoint/2010/main" val="2718425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3934"/>
            <a:ext cx="7886700" cy="620127"/>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8" name="Straight Connector 7"/>
          <p:cNvCxnSpPr/>
          <p:nvPr userDrawn="1"/>
        </p:nvCxnSpPr>
        <p:spPr>
          <a:xfrm>
            <a:off x="628650" y="844062"/>
            <a:ext cx="8515350" cy="0"/>
          </a:xfrm>
          <a:prstGeom prst="line">
            <a:avLst/>
          </a:prstGeom>
          <a:ln w="38100">
            <a:solidFill>
              <a:srgbClr val="1B3B59"/>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
          </p:nvPr>
        </p:nvSpPr>
        <p:spPr>
          <a:xfrm>
            <a:off x="628650" y="1081427"/>
            <a:ext cx="786384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a:spLocks noGrp="1"/>
          </p:cNvSpPr>
          <p:nvPr>
            <p:ph type="sldNum" sz="quarter" idx="4"/>
          </p:nvPr>
        </p:nvSpPr>
        <p:spPr>
          <a:xfrm>
            <a:off x="157632" y="6386496"/>
            <a:ext cx="21235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MERS of Michigan | </a:t>
            </a:r>
            <a:fld id="{F1385A86-A2DB-4E4A-8BF2-81887E2B31EE}" type="slidenum">
              <a:rPr lang="en-US" smtClean="0"/>
              <a:pPr algn="l"/>
              <a:t>‹#›</a:t>
            </a:fld>
            <a:endParaRPr lang="en-US" dirty="0"/>
          </a:p>
        </p:txBody>
      </p:sp>
      <p:pic>
        <p:nvPicPr>
          <p:cNvPr id="6" name="Picture 5"/>
          <p:cNvPicPr>
            <a:picLocks noChangeAspect="1"/>
          </p:cNvPicPr>
          <p:nvPr userDrawn="1"/>
        </p:nvPicPr>
        <p:blipFill>
          <a:blip r:embed="rId11"/>
          <a:stretch>
            <a:fillRect/>
          </a:stretch>
        </p:blipFill>
        <p:spPr>
          <a:xfrm>
            <a:off x="7194271" y="6282361"/>
            <a:ext cx="1321079" cy="524124"/>
          </a:xfrm>
          <a:prstGeom prst="rect">
            <a:avLst/>
          </a:prstGeom>
        </p:spPr>
      </p:pic>
    </p:spTree>
    <p:extLst>
      <p:ext uri="{BB962C8B-B14F-4D97-AF65-F5344CB8AC3E}">
        <p14:creationId xmlns:p14="http://schemas.microsoft.com/office/powerpoint/2010/main" val="3436094780"/>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7" r:id="rId4"/>
    <p:sldLayoutId id="2147483721" r:id="rId5"/>
    <p:sldLayoutId id="2147483722" r:id="rId6"/>
    <p:sldLayoutId id="2147483708" r:id="rId7"/>
    <p:sldLayoutId id="2147483739" r:id="rId8"/>
    <p:sldLayoutId id="2147483740" r:id="rId9"/>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600" b="1" kern="1200">
          <a:solidFill>
            <a:srgbClr val="1B3B59"/>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3934"/>
            <a:ext cx="7886700" cy="62012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157633" y="63864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MERS of Michigan | </a:t>
            </a:r>
            <a:fld id="{F1385A86-A2DB-4E4A-8BF2-81887E2B31EE}" type="slidenum">
              <a:rPr lang="en-US" smtClean="0"/>
              <a:pPr algn="l"/>
              <a:t>‹#›</a:t>
            </a:fld>
            <a:endParaRPr lang="en-US" dirty="0"/>
          </a:p>
        </p:txBody>
      </p:sp>
      <p:cxnSp>
        <p:nvCxnSpPr>
          <p:cNvPr id="8" name="Straight Connector 7"/>
          <p:cNvCxnSpPr/>
          <p:nvPr userDrawn="1"/>
        </p:nvCxnSpPr>
        <p:spPr>
          <a:xfrm>
            <a:off x="628650" y="844062"/>
            <a:ext cx="851535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
          </p:nvPr>
        </p:nvSpPr>
        <p:spPr>
          <a:xfrm>
            <a:off x="628650" y="1054958"/>
            <a:ext cx="786384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a:blip r:embed="rId9"/>
          <a:stretch>
            <a:fillRect/>
          </a:stretch>
        </p:blipFill>
        <p:spPr>
          <a:xfrm>
            <a:off x="7194271" y="6282361"/>
            <a:ext cx="1321079" cy="524124"/>
          </a:xfrm>
          <a:prstGeom prst="rect">
            <a:avLst/>
          </a:prstGeom>
        </p:spPr>
      </p:pic>
    </p:spTree>
    <p:extLst>
      <p:ext uri="{BB962C8B-B14F-4D97-AF65-F5344CB8AC3E}">
        <p14:creationId xmlns:p14="http://schemas.microsoft.com/office/powerpoint/2010/main" val="2534928996"/>
      </p:ext>
    </p:extLst>
  </p:cSld>
  <p:clrMap bg1="lt1" tx1="dk1" bg2="lt2" tx2="dk2" accent1="accent1" accent2="accent2" accent3="accent3" accent4="accent4" accent5="accent5" accent6="accent6" hlink="hlink" folHlink="folHlink"/>
  <p:sldLayoutIdLst>
    <p:sldLayoutId id="2147483668" r:id="rId1"/>
    <p:sldLayoutId id="2147483701" r:id="rId2"/>
    <p:sldLayoutId id="2147483669" r:id="rId3"/>
    <p:sldLayoutId id="2147483723" r:id="rId4"/>
    <p:sldLayoutId id="2147483724" r:id="rId5"/>
    <p:sldLayoutId id="2147483725" r:id="rId6"/>
    <p:sldLayoutId id="2147483726" r:id="rId7"/>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600" b="1" kern="1200">
          <a:solidFill>
            <a:schemeClr val="accent3"/>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70822"/>
            <a:ext cx="7886700" cy="6732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157633" y="63864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MERS of Michigan | </a:t>
            </a:r>
            <a:fld id="{F1385A86-A2DB-4E4A-8BF2-81887E2B31EE}" type="slidenum">
              <a:rPr lang="en-US" smtClean="0"/>
              <a:pPr algn="l"/>
              <a:t>‹#›</a:t>
            </a:fld>
            <a:endParaRPr lang="en-US" dirty="0"/>
          </a:p>
        </p:txBody>
      </p:sp>
      <p:cxnSp>
        <p:nvCxnSpPr>
          <p:cNvPr id="8" name="Straight Connector 7"/>
          <p:cNvCxnSpPr/>
          <p:nvPr userDrawn="1"/>
        </p:nvCxnSpPr>
        <p:spPr>
          <a:xfrm>
            <a:off x="628650" y="844062"/>
            <a:ext cx="8515350" cy="0"/>
          </a:xfrm>
          <a:prstGeom prst="line">
            <a:avLst/>
          </a:prstGeom>
          <a:ln w="38100">
            <a:solidFill>
              <a:srgbClr val="4D3421"/>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
          </p:nvPr>
        </p:nvSpPr>
        <p:spPr>
          <a:xfrm>
            <a:off x="628650" y="1054958"/>
            <a:ext cx="7863840" cy="51206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a:blip r:embed="rId9"/>
          <a:stretch>
            <a:fillRect/>
          </a:stretch>
        </p:blipFill>
        <p:spPr>
          <a:xfrm>
            <a:off x="7194271" y="6282361"/>
            <a:ext cx="1321079" cy="524124"/>
          </a:xfrm>
          <a:prstGeom prst="rect">
            <a:avLst/>
          </a:prstGeom>
        </p:spPr>
      </p:pic>
    </p:spTree>
    <p:extLst>
      <p:ext uri="{BB962C8B-B14F-4D97-AF65-F5344CB8AC3E}">
        <p14:creationId xmlns:p14="http://schemas.microsoft.com/office/powerpoint/2010/main" val="2444439871"/>
      </p:ext>
    </p:extLst>
  </p:cSld>
  <p:clrMap bg1="lt1" tx1="dk1" bg2="lt2" tx2="dk2" accent1="accent1" accent2="accent2" accent3="accent3" accent4="accent4" accent5="accent5" accent6="accent6" hlink="hlink" folHlink="folHlink"/>
  <p:sldLayoutIdLst>
    <p:sldLayoutId id="2147483672" r:id="rId1"/>
    <p:sldLayoutId id="2147483697" r:id="rId2"/>
    <p:sldLayoutId id="2147483673" r:id="rId3"/>
    <p:sldLayoutId id="2147483727" r:id="rId4"/>
    <p:sldLayoutId id="2147483728" r:id="rId5"/>
    <p:sldLayoutId id="2147483729" r:id="rId6"/>
    <p:sldLayoutId id="2147483730" r:id="rId7"/>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600" b="1" kern="1200">
          <a:solidFill>
            <a:srgbClr val="4D3421"/>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70822"/>
            <a:ext cx="7886700" cy="621792"/>
          </a:xfrm>
          <a:prstGeom prst="rect">
            <a:avLst/>
          </a:prstGeom>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054958"/>
            <a:ext cx="7863840" cy="51206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157633" y="63864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MERS of Michigan | </a:t>
            </a:r>
            <a:fld id="{F1385A86-A2DB-4E4A-8BF2-81887E2B31EE}" type="slidenum">
              <a:rPr lang="en-US" smtClean="0"/>
              <a:pPr algn="l"/>
              <a:t>‹#›</a:t>
            </a:fld>
            <a:endParaRPr lang="en-US" dirty="0"/>
          </a:p>
        </p:txBody>
      </p:sp>
      <p:cxnSp>
        <p:nvCxnSpPr>
          <p:cNvPr id="8" name="Straight Connector 7"/>
          <p:cNvCxnSpPr/>
          <p:nvPr userDrawn="1"/>
        </p:nvCxnSpPr>
        <p:spPr>
          <a:xfrm>
            <a:off x="628650" y="844062"/>
            <a:ext cx="851535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2"/>
          <a:stretch>
            <a:fillRect/>
          </a:stretch>
        </p:blipFill>
        <p:spPr>
          <a:xfrm>
            <a:off x="7194271" y="6282361"/>
            <a:ext cx="1321079" cy="524124"/>
          </a:xfrm>
          <a:prstGeom prst="rect">
            <a:avLst/>
          </a:prstGeom>
        </p:spPr>
      </p:pic>
    </p:spTree>
    <p:extLst>
      <p:ext uri="{BB962C8B-B14F-4D97-AF65-F5344CB8AC3E}">
        <p14:creationId xmlns:p14="http://schemas.microsoft.com/office/powerpoint/2010/main" val="1936038992"/>
      </p:ext>
    </p:extLst>
  </p:cSld>
  <p:clrMap bg1="lt1" tx1="dk1" bg2="lt2" tx2="dk2" accent1="accent1" accent2="accent2" accent3="accent3" accent4="accent4" accent5="accent5" accent6="accent6" hlink="hlink" folHlink="folHlink"/>
  <p:sldLayoutIdLst>
    <p:sldLayoutId id="2147483680" r:id="rId1"/>
    <p:sldLayoutId id="2147483693" r:id="rId2"/>
    <p:sldLayoutId id="2147483681" r:id="rId3"/>
    <p:sldLayoutId id="2147483731" r:id="rId4"/>
    <p:sldLayoutId id="2147483732" r:id="rId5"/>
    <p:sldLayoutId id="2147483733" r:id="rId6"/>
    <p:sldLayoutId id="2147483734" r:id="rId7"/>
    <p:sldLayoutId id="2147483741" r:id="rId8"/>
    <p:sldLayoutId id="2147483742" r:id="rId9"/>
    <p:sldLayoutId id="2147483743" r:id="rId10"/>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600" b="1" kern="1200">
          <a:solidFill>
            <a:schemeClr val="accent5">
              <a:lumMod val="75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70822"/>
            <a:ext cx="7886700" cy="67323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157633" y="63864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MERS of Michigan | </a:t>
            </a:r>
            <a:fld id="{F1385A86-A2DB-4E4A-8BF2-81887E2B31EE}" type="slidenum">
              <a:rPr lang="en-US" smtClean="0"/>
              <a:pPr algn="l"/>
              <a:t>‹#›</a:t>
            </a:fld>
            <a:endParaRPr lang="en-US" dirty="0" smtClean="0"/>
          </a:p>
        </p:txBody>
      </p:sp>
      <p:cxnSp>
        <p:nvCxnSpPr>
          <p:cNvPr id="8" name="Straight Connector 7"/>
          <p:cNvCxnSpPr/>
          <p:nvPr userDrawn="1"/>
        </p:nvCxnSpPr>
        <p:spPr>
          <a:xfrm>
            <a:off x="628650" y="844062"/>
            <a:ext cx="851535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8580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a:xfrm>
            <a:off x="628650" y="1035708"/>
            <a:ext cx="7863840" cy="51206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p:cNvPicPr>
            <a:picLocks noChangeAspect="1"/>
          </p:cNvPicPr>
          <p:nvPr userDrawn="1"/>
        </p:nvPicPr>
        <p:blipFill rotWithShape="1">
          <a:blip r:embed="rId9"/>
          <a:srcRect b="36852"/>
          <a:stretch/>
        </p:blipFill>
        <p:spPr>
          <a:xfrm>
            <a:off x="6461219" y="5953125"/>
            <a:ext cx="2674620" cy="884221"/>
          </a:xfrm>
          <a:prstGeom prst="rect">
            <a:avLst/>
          </a:prstGeom>
        </p:spPr>
      </p:pic>
    </p:spTree>
    <p:extLst>
      <p:ext uri="{BB962C8B-B14F-4D97-AF65-F5344CB8AC3E}">
        <p14:creationId xmlns:p14="http://schemas.microsoft.com/office/powerpoint/2010/main" val="51203951"/>
      </p:ext>
    </p:extLst>
  </p:cSld>
  <p:clrMap bg1="lt1" tx1="dk1" bg2="lt2" tx2="dk2" accent1="accent1" accent2="accent2" accent3="accent3" accent4="accent4" accent5="accent5" accent6="accent6" hlink="hlink" folHlink="folHlink"/>
  <p:sldLayoutIdLst>
    <p:sldLayoutId id="2147483676" r:id="rId1"/>
    <p:sldLayoutId id="2147483688" r:id="rId2"/>
    <p:sldLayoutId id="2147483677" r:id="rId3"/>
    <p:sldLayoutId id="2147483735" r:id="rId4"/>
    <p:sldLayoutId id="2147483736" r:id="rId5"/>
    <p:sldLayoutId id="2147483737" r:id="rId6"/>
    <p:sldLayoutId id="2147483738"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kern="1200">
          <a:solidFill>
            <a:schemeClr val="accent1"/>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usatoday.com/story/money/personalfinance/2019/03/07/credit-card-debt-where-average-balance-highest-across-us/39129001/"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hyperlink" Target="https://www.creditcards.com/calculators/minimum-paymen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Debt Management Strategies</a:t>
            </a:r>
            <a:endParaRPr lang="en-US" sz="2800" b="0" dirty="0"/>
          </a:p>
        </p:txBody>
      </p:sp>
      <p:sp>
        <p:nvSpPr>
          <p:cNvPr id="4" name="Subtitle 3"/>
          <p:cNvSpPr>
            <a:spLocks noGrp="1"/>
          </p:cNvSpPr>
          <p:nvPr>
            <p:ph type="subTitle" idx="1"/>
          </p:nvPr>
        </p:nvSpPr>
        <p:spPr/>
        <p:txBody>
          <a:bodyPr>
            <a:normAutofit lnSpcReduction="10000"/>
          </a:bodyPr>
          <a:lstStyle/>
          <a:p>
            <a:endParaRPr lang="en-US"/>
          </a:p>
        </p:txBody>
      </p:sp>
    </p:spTree>
    <p:extLst>
      <p:ext uri="{BB962C8B-B14F-4D97-AF65-F5344CB8AC3E}">
        <p14:creationId xmlns:p14="http://schemas.microsoft.com/office/powerpoint/2010/main" val="2364534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Impacts of Good and Bad Credit</a:t>
            </a:r>
            <a:endParaRPr lang="en-US" dirty="0"/>
          </a:p>
        </p:txBody>
      </p:sp>
    </p:spTree>
    <p:extLst>
      <p:ext uri="{BB962C8B-B14F-4D97-AF65-F5344CB8AC3E}">
        <p14:creationId xmlns:p14="http://schemas.microsoft.com/office/powerpoint/2010/main" val="1486404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52450" y="218447"/>
            <a:ext cx="7886700" cy="621792"/>
          </a:xfrm>
        </p:spPr>
        <p:txBody>
          <a:bodyPr/>
          <a:lstStyle/>
          <a:p>
            <a:pPr eaLnBrk="1" hangingPunct="1">
              <a:defRPr/>
            </a:pPr>
            <a:r>
              <a:rPr lang="en-US" dirty="0" smtClean="0"/>
              <a:t>What is Credit?</a:t>
            </a:r>
          </a:p>
        </p:txBody>
      </p:sp>
      <p:sp>
        <p:nvSpPr>
          <p:cNvPr id="117763" name="Rectangle 3"/>
          <p:cNvSpPr>
            <a:spLocks noGrp="1" noChangeArrowheads="1"/>
          </p:cNvSpPr>
          <p:nvPr>
            <p:ph idx="1"/>
          </p:nvPr>
        </p:nvSpPr>
        <p:spPr/>
        <p:txBody>
          <a:bodyPr/>
          <a:lstStyle/>
          <a:p>
            <a:pPr marL="0" indent="0" eaLnBrk="1" hangingPunct="1">
              <a:buNone/>
              <a:defRPr/>
            </a:pPr>
            <a:r>
              <a:rPr lang="en-US" dirty="0" smtClean="0"/>
              <a:t>Credit is when </a:t>
            </a:r>
            <a:r>
              <a:rPr lang="en-US" b="1" dirty="0" smtClean="0"/>
              <a:t>goods, services or money is received in exchange for a promise to pay</a:t>
            </a:r>
            <a:r>
              <a:rPr lang="en-US" dirty="0" smtClean="0"/>
              <a:t> a definite sum of money at a future date.</a:t>
            </a:r>
          </a:p>
        </p:txBody>
      </p:sp>
      <p:sp>
        <p:nvSpPr>
          <p:cNvPr id="2" name="Slide Number Placeholder 1"/>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11</a:t>
            </a:fld>
            <a:endParaRPr lang="en-US" dirty="0"/>
          </a:p>
        </p:txBody>
      </p:sp>
    </p:spTree>
    <p:extLst>
      <p:ext uri="{BB962C8B-B14F-4D97-AF65-F5344CB8AC3E}">
        <p14:creationId xmlns:p14="http://schemas.microsoft.com/office/powerpoint/2010/main" val="86245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dissolve">
                                      <p:cBhvr>
                                        <p:cTn id="7" dur="500"/>
                                        <p:tgtEl>
                                          <p:spTgt spid="117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dirty="0" smtClean="0"/>
              <a:t>Credit Scores</a:t>
            </a:r>
          </a:p>
        </p:txBody>
      </p:sp>
      <p:sp>
        <p:nvSpPr>
          <p:cNvPr id="2" name="Slide Number Placeholder 1"/>
          <p:cNvSpPr>
            <a:spLocks noGrp="1"/>
          </p:cNvSpPr>
          <p:nvPr>
            <p:ph type="sldNum" sz="quarter" idx="4294967295"/>
          </p:nvPr>
        </p:nvSpPr>
        <p:spPr>
          <a:xfrm>
            <a:off x="0" y="6386513"/>
            <a:ext cx="2057400" cy="365125"/>
          </a:xfrm>
        </p:spPr>
        <p:txBody>
          <a:bodyPr/>
          <a:lstStyle/>
          <a:p>
            <a:r>
              <a:rPr lang="en-US" dirty="0" smtClean="0"/>
              <a:t>MERS of Michigan | </a:t>
            </a:r>
            <a:fld id="{F1385A86-A2DB-4E4A-8BF2-81887E2B31EE}" type="slidenum">
              <a:rPr lang="en-US" smtClean="0"/>
              <a:pPr/>
              <a:t>12</a:t>
            </a:fld>
            <a:endParaRPr lang="en-US" dirty="0"/>
          </a:p>
        </p:txBody>
      </p:sp>
      <p:pic>
        <p:nvPicPr>
          <p:cNvPr id="2050" name="Picture 2" descr="Image result for credit"/>
          <p:cNvPicPr>
            <a:picLocks noChangeAspect="1" noChangeArrowheads="1"/>
          </p:cNvPicPr>
          <p:nvPr/>
        </p:nvPicPr>
        <p:blipFill rotWithShape="1">
          <a:blip r:embed="rId3">
            <a:extLst>
              <a:ext uri="{28A0092B-C50C-407E-A947-70E740481C1C}">
                <a14:useLocalDpi xmlns:a14="http://schemas.microsoft.com/office/drawing/2010/main" val="0"/>
              </a:ext>
            </a:extLst>
          </a:blip>
          <a:srcRect b="17760"/>
          <a:stretch/>
        </p:blipFill>
        <p:spPr bwMode="auto">
          <a:xfrm>
            <a:off x="448578" y="895255"/>
            <a:ext cx="6034233" cy="37219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799894" y="3394530"/>
            <a:ext cx="4976933" cy="2827034"/>
            <a:chOff x="2457449" y="2939555"/>
            <a:chExt cx="4976933" cy="2827034"/>
          </a:xfrm>
        </p:grpSpPr>
        <p:sp>
          <p:nvSpPr>
            <p:cNvPr id="7" name="TextBox 6"/>
            <p:cNvSpPr txBox="1"/>
            <p:nvPr/>
          </p:nvSpPr>
          <p:spPr>
            <a:xfrm>
              <a:off x="2457449" y="4443150"/>
              <a:ext cx="4229101" cy="1323439"/>
            </a:xfrm>
            <a:prstGeom prst="rect">
              <a:avLst/>
            </a:prstGeom>
            <a:solidFill>
              <a:schemeClr val="tx2">
                <a:lumMod val="75000"/>
              </a:schemeClr>
            </a:solidFill>
            <a:ln w="28575">
              <a:solidFill>
                <a:schemeClr val="tx1"/>
              </a:solidFill>
            </a:ln>
          </p:spPr>
          <p:txBody>
            <a:bodyPr wrap="square" rtlCol="0">
              <a:spAutoFit/>
            </a:bodyPr>
            <a:lstStyle/>
            <a:p>
              <a:r>
                <a:rPr lang="en-US" sz="1600" b="1" dirty="0" smtClean="0">
                  <a:solidFill>
                    <a:schemeClr val="bg1"/>
                  </a:solidFill>
                </a:rPr>
                <a:t>Parent / Financial </a:t>
              </a:r>
              <a:r>
                <a:rPr lang="en-US" sz="1600" b="1" dirty="0">
                  <a:solidFill>
                    <a:schemeClr val="bg1"/>
                  </a:solidFill>
                </a:rPr>
                <a:t>Educator Tip:</a:t>
              </a:r>
            </a:p>
            <a:p>
              <a:r>
                <a:rPr lang="en-US" sz="1600" dirty="0">
                  <a:solidFill>
                    <a:schemeClr val="bg1"/>
                  </a:solidFill>
                </a:rPr>
                <a:t>Help children understand the concept of a credit score by relating it to </a:t>
              </a:r>
              <a:r>
                <a:rPr lang="en-US" sz="1600" dirty="0" smtClean="0">
                  <a:solidFill>
                    <a:schemeClr val="bg1"/>
                  </a:solidFill>
                </a:rPr>
                <a:t>the grading system in school. The higher the score, the better.</a:t>
              </a:r>
              <a:endParaRPr lang="en-US" sz="1600" dirty="0">
                <a:solidFill>
                  <a:schemeClr val="bg1"/>
                </a:solidFill>
              </a:endParaRPr>
            </a:p>
          </p:txBody>
        </p:sp>
        <p:pic>
          <p:nvPicPr>
            <p:cNvPr id="8" name="Picture 7" descr="exclamation mark - Simple English Wiktionary"/>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29620" y="2939555"/>
              <a:ext cx="1904762" cy="2539682"/>
            </a:xfrm>
            <a:prstGeom prst="rect">
              <a:avLst/>
            </a:prstGeom>
          </p:spPr>
        </p:pic>
      </p:grpSp>
    </p:spTree>
    <p:extLst>
      <p:ext uri="{BB962C8B-B14F-4D97-AF65-F5344CB8AC3E}">
        <p14:creationId xmlns:p14="http://schemas.microsoft.com/office/powerpoint/2010/main" val="2011032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18" y="100484"/>
            <a:ext cx="7360318" cy="994172"/>
          </a:xfrm>
        </p:spPr>
        <p:txBody>
          <a:bodyPr/>
          <a:lstStyle/>
          <a:p>
            <a:r>
              <a:rPr lang="en-US" dirty="0" smtClean="0"/>
              <a:t>Free </a:t>
            </a:r>
            <a:r>
              <a:rPr lang="en-US" dirty="0"/>
              <a:t>Credit </a:t>
            </a:r>
            <a:r>
              <a:rPr lang="en-US" dirty="0" smtClean="0"/>
              <a:t>Report Available Annually</a:t>
            </a:r>
            <a:endParaRPr lang="en-US" dirty="0"/>
          </a:p>
        </p:txBody>
      </p:sp>
      <p:sp>
        <p:nvSpPr>
          <p:cNvPr id="3" name="Content Placeholder 2"/>
          <p:cNvSpPr>
            <a:spLocks noGrp="1"/>
          </p:cNvSpPr>
          <p:nvPr>
            <p:ph idx="1"/>
          </p:nvPr>
        </p:nvSpPr>
        <p:spPr>
          <a:xfrm>
            <a:off x="640683" y="1019254"/>
            <a:ext cx="7360318" cy="3628945"/>
          </a:xfrm>
        </p:spPr>
        <p:txBody>
          <a:bodyPr>
            <a:normAutofit/>
          </a:bodyPr>
          <a:lstStyle/>
          <a:p>
            <a:pPr marL="0" indent="0">
              <a:spcBef>
                <a:spcPts val="0"/>
              </a:spcBef>
              <a:buNone/>
            </a:pPr>
            <a:r>
              <a:rPr lang="en-US" b="1" dirty="0" smtClean="0">
                <a:cs typeface="Calibri" panose="020F0502020204030204" pitchFamily="34" charset="0"/>
              </a:rPr>
              <a:t>Website to request your free report: </a:t>
            </a:r>
            <a:r>
              <a:rPr lang="en-US" dirty="0" smtClean="0">
                <a:cs typeface="Calibri" panose="020F0502020204030204" pitchFamily="34" charset="0"/>
              </a:rPr>
              <a:t>www.annualcreditreport.com</a:t>
            </a:r>
            <a:endParaRPr lang="en-US" dirty="0">
              <a:cs typeface="Calibri" panose="020F0502020204030204" pitchFamily="34" charset="0"/>
            </a:endParaRPr>
          </a:p>
          <a:p>
            <a:endParaRPr lang="en-US" dirty="0"/>
          </a:p>
        </p:txBody>
      </p:sp>
      <p:sp>
        <p:nvSpPr>
          <p:cNvPr id="5" name="Slide Number Placeholder 4"/>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13</a:t>
            </a:fld>
            <a:endParaRPr lang="en-US" dirty="0"/>
          </a:p>
        </p:txBody>
      </p:sp>
      <p:grpSp>
        <p:nvGrpSpPr>
          <p:cNvPr id="6" name="Group 5"/>
          <p:cNvGrpSpPr/>
          <p:nvPr/>
        </p:nvGrpSpPr>
        <p:grpSpPr>
          <a:xfrm>
            <a:off x="640683" y="2413074"/>
            <a:ext cx="3506843" cy="2069516"/>
            <a:chOff x="5079316" y="1942495"/>
            <a:chExt cx="3506843" cy="2069516"/>
          </a:xfrm>
        </p:grpSpPr>
        <p:sp>
          <p:nvSpPr>
            <p:cNvPr id="4" name="TextBox 3"/>
            <p:cNvSpPr txBox="1"/>
            <p:nvPr/>
          </p:nvSpPr>
          <p:spPr>
            <a:xfrm>
              <a:off x="5079316" y="3550346"/>
              <a:ext cx="3506843" cy="461665"/>
            </a:xfrm>
            <a:prstGeom prst="rect">
              <a:avLst/>
            </a:prstGeom>
            <a:noFill/>
          </p:spPr>
          <p:txBody>
            <a:bodyPr wrap="square" rtlCol="0">
              <a:spAutoFit/>
            </a:bodyPr>
            <a:lstStyle/>
            <a:p>
              <a:pPr algn="ctr"/>
              <a:r>
                <a:rPr lang="en-US" sz="2400" b="1" dirty="0">
                  <a:solidFill>
                    <a:srgbClr val="FF0000"/>
                  </a:solidFill>
                  <a:cs typeface="Arial" panose="020B0604020202020204" pitchFamily="34" charset="0"/>
                </a:rPr>
                <a:t>Check for mistakes!</a:t>
              </a:r>
            </a:p>
          </p:txBody>
        </p:sp>
        <p:pic>
          <p:nvPicPr>
            <p:cNvPr id="7" name="Picture 6"/>
            <p:cNvPicPr>
              <a:picLocks noChangeAspect="1"/>
            </p:cNvPicPr>
            <p:nvPr/>
          </p:nvPicPr>
          <p:blipFill>
            <a:blip r:embed="rId3"/>
            <a:stretch>
              <a:fillRect/>
            </a:stretch>
          </p:blipFill>
          <p:spPr>
            <a:xfrm>
              <a:off x="5218144" y="1942495"/>
              <a:ext cx="3229188" cy="1623856"/>
            </a:xfrm>
            <a:prstGeom prst="rect">
              <a:avLst/>
            </a:prstGeom>
          </p:spPr>
        </p:pic>
      </p:grpSp>
      <p:sp>
        <p:nvSpPr>
          <p:cNvPr id="8" name="TextBox 7"/>
          <p:cNvSpPr txBox="1"/>
          <p:nvPr/>
        </p:nvSpPr>
        <p:spPr>
          <a:xfrm>
            <a:off x="5026718" y="5051768"/>
            <a:ext cx="3762376" cy="1077218"/>
          </a:xfrm>
          <a:prstGeom prst="rect">
            <a:avLst/>
          </a:prstGeom>
          <a:solidFill>
            <a:schemeClr val="tx2">
              <a:lumMod val="75000"/>
            </a:schemeClr>
          </a:solidFill>
          <a:ln w="28575">
            <a:solidFill>
              <a:schemeClr val="tx1"/>
            </a:solidFill>
          </a:ln>
        </p:spPr>
        <p:txBody>
          <a:bodyPr wrap="square" rtlCol="0">
            <a:spAutoFit/>
          </a:bodyPr>
          <a:lstStyle/>
          <a:p>
            <a:r>
              <a:rPr lang="en-US" sz="1600" b="1" dirty="0" smtClean="0">
                <a:solidFill>
                  <a:schemeClr val="bg1"/>
                </a:solidFill>
              </a:rPr>
              <a:t>Parent / Financial </a:t>
            </a:r>
            <a:r>
              <a:rPr lang="en-US" sz="1600" b="1" dirty="0">
                <a:solidFill>
                  <a:schemeClr val="bg1"/>
                </a:solidFill>
              </a:rPr>
              <a:t>Educator Tip:</a:t>
            </a:r>
          </a:p>
          <a:p>
            <a:r>
              <a:rPr lang="en-US" sz="1600" dirty="0" smtClean="0">
                <a:solidFill>
                  <a:schemeClr val="bg1"/>
                </a:solidFill>
              </a:rPr>
              <a:t>Consider sharing a sample credit report with your child so they understand what information and value it provides. </a:t>
            </a:r>
            <a:endParaRPr lang="en-US" sz="1600" dirty="0">
              <a:solidFill>
                <a:schemeClr val="bg1"/>
              </a:solidFill>
            </a:endParaRPr>
          </a:p>
        </p:txBody>
      </p:sp>
      <p:pic>
        <p:nvPicPr>
          <p:cNvPr id="9" name="Picture 8" descr="exclamation mark - Simple English Wiktionary"/>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14499" y="3284662"/>
            <a:ext cx="1904762" cy="2539682"/>
          </a:xfrm>
          <a:prstGeom prst="rect">
            <a:avLst/>
          </a:prstGeom>
          <a:ln w="28575">
            <a:noFill/>
          </a:ln>
        </p:spPr>
      </p:pic>
    </p:spTree>
    <p:extLst>
      <p:ext uri="{BB962C8B-B14F-4D97-AF65-F5344CB8AC3E}">
        <p14:creationId xmlns:p14="http://schemas.microsoft.com/office/powerpoint/2010/main" val="24931542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03" y="68695"/>
            <a:ext cx="7342272" cy="994172"/>
          </a:xfrm>
        </p:spPr>
        <p:txBody>
          <a:bodyPr/>
          <a:lstStyle/>
          <a:p>
            <a:r>
              <a:rPr lang="en-US" dirty="0"/>
              <a:t>Who </a:t>
            </a:r>
            <a:r>
              <a:rPr lang="en-US" dirty="0" smtClean="0"/>
              <a:t>Cares About Your Credit?</a:t>
            </a:r>
            <a:endParaRPr lang="en-US" dirty="0"/>
          </a:p>
        </p:txBody>
      </p:sp>
      <p:sp>
        <p:nvSpPr>
          <p:cNvPr id="3" name="Content Placeholder 2"/>
          <p:cNvSpPr>
            <a:spLocks noGrp="1"/>
          </p:cNvSpPr>
          <p:nvPr>
            <p:ph idx="1"/>
          </p:nvPr>
        </p:nvSpPr>
        <p:spPr>
          <a:xfrm>
            <a:off x="639679" y="1062867"/>
            <a:ext cx="7342271" cy="3263504"/>
          </a:xfrm>
        </p:spPr>
        <p:txBody>
          <a:bodyPr>
            <a:normAutofit fontScale="92500" lnSpcReduction="10000"/>
          </a:bodyPr>
          <a:lstStyle/>
          <a:p>
            <a:pPr marL="342900" indent="-342900"/>
            <a:r>
              <a:rPr lang="en-US" dirty="0"/>
              <a:t> </a:t>
            </a:r>
            <a:r>
              <a:rPr lang="en-US" dirty="0" smtClean="0"/>
              <a:t>Creditors/Lenders</a:t>
            </a:r>
            <a:endParaRPr lang="en-US" dirty="0"/>
          </a:p>
          <a:p>
            <a:pPr marL="342900" indent="-342900"/>
            <a:r>
              <a:rPr lang="en-US" dirty="0"/>
              <a:t> </a:t>
            </a:r>
            <a:r>
              <a:rPr lang="en-US" dirty="0" smtClean="0"/>
              <a:t>Insurance </a:t>
            </a:r>
            <a:r>
              <a:rPr lang="en-US" dirty="0"/>
              <a:t>Companies</a:t>
            </a:r>
          </a:p>
          <a:p>
            <a:pPr marL="342900" indent="-342900"/>
            <a:r>
              <a:rPr lang="en-US" dirty="0"/>
              <a:t> </a:t>
            </a:r>
            <a:r>
              <a:rPr lang="en-US" dirty="0" smtClean="0"/>
              <a:t>Landlords</a:t>
            </a:r>
            <a:endParaRPr lang="en-US" dirty="0"/>
          </a:p>
          <a:p>
            <a:pPr marL="342900" indent="-342900"/>
            <a:r>
              <a:rPr lang="en-US" dirty="0"/>
              <a:t> </a:t>
            </a:r>
            <a:r>
              <a:rPr lang="en-US" dirty="0" smtClean="0"/>
              <a:t>Employers</a:t>
            </a:r>
            <a:endParaRPr lang="en-US" dirty="0"/>
          </a:p>
          <a:p>
            <a:pPr marL="342900" indent="-342900"/>
            <a:r>
              <a:rPr lang="en-US" dirty="0"/>
              <a:t> </a:t>
            </a:r>
            <a:r>
              <a:rPr lang="en-US" dirty="0" smtClean="0"/>
              <a:t>Utility </a:t>
            </a:r>
            <a:r>
              <a:rPr lang="en-US" dirty="0"/>
              <a:t>Companies</a:t>
            </a:r>
          </a:p>
          <a:p>
            <a:pPr marL="342900" indent="-342900"/>
            <a:r>
              <a:rPr lang="en-US" dirty="0"/>
              <a:t> </a:t>
            </a:r>
            <a:r>
              <a:rPr lang="en-US" dirty="0" smtClean="0"/>
              <a:t>Government </a:t>
            </a:r>
            <a:r>
              <a:rPr lang="en-US" dirty="0"/>
              <a:t>Agencies</a:t>
            </a:r>
          </a:p>
          <a:p>
            <a:pPr marL="342900" indent="-342900"/>
            <a:r>
              <a:rPr lang="en-US" dirty="0"/>
              <a:t> </a:t>
            </a:r>
            <a:r>
              <a:rPr lang="en-US" dirty="0" smtClean="0"/>
              <a:t>YOU</a:t>
            </a:r>
            <a:r>
              <a:rPr lang="en-US" dirty="0"/>
              <a:t>!</a:t>
            </a:r>
          </a:p>
        </p:txBody>
      </p:sp>
      <p:sp>
        <p:nvSpPr>
          <p:cNvPr id="5" name="Slide Number Placeholder 4"/>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14</a:t>
            </a:fld>
            <a:endParaRPr lang="en-US" dirty="0"/>
          </a:p>
        </p:txBody>
      </p:sp>
    </p:spTree>
    <p:extLst>
      <p:ext uri="{BB962C8B-B14F-4D97-AF65-F5344CB8AC3E}">
        <p14:creationId xmlns:p14="http://schemas.microsoft.com/office/powerpoint/2010/main" val="2105022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Having Bad Credit</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sz="2600" b="1" dirty="0" smtClean="0">
                <a:solidFill>
                  <a:srgbClr val="FF0000"/>
                </a:solidFill>
              </a:rPr>
              <a:t>Denial</a:t>
            </a:r>
            <a:r>
              <a:rPr lang="en-US" sz="2600" b="1" dirty="0" smtClean="0"/>
              <a:t> </a:t>
            </a:r>
            <a:r>
              <a:rPr lang="en-US" sz="2600" dirty="0" smtClean="0"/>
              <a:t>of credit card or loan applications</a:t>
            </a:r>
          </a:p>
          <a:p>
            <a:pPr>
              <a:lnSpc>
                <a:spcPct val="110000"/>
              </a:lnSpc>
            </a:pPr>
            <a:r>
              <a:rPr lang="en-US" sz="2600" b="1" dirty="0" smtClean="0">
                <a:solidFill>
                  <a:srgbClr val="FF0000"/>
                </a:solidFill>
              </a:rPr>
              <a:t>Higher interest rates </a:t>
            </a:r>
            <a:r>
              <a:rPr lang="en-US" sz="2600" dirty="0" smtClean="0"/>
              <a:t>on loans and credit cards</a:t>
            </a:r>
          </a:p>
          <a:p>
            <a:pPr>
              <a:lnSpc>
                <a:spcPct val="110000"/>
              </a:lnSpc>
            </a:pPr>
            <a:r>
              <a:rPr lang="en-US" sz="2600" b="1" dirty="0" smtClean="0">
                <a:solidFill>
                  <a:srgbClr val="FF0000"/>
                </a:solidFill>
              </a:rPr>
              <a:t>Difficulty securing </a:t>
            </a:r>
            <a:r>
              <a:rPr lang="en-US" sz="2600" dirty="0" smtClean="0"/>
              <a:t>rental housing, utilities and a cell phone</a:t>
            </a:r>
          </a:p>
          <a:p>
            <a:pPr>
              <a:lnSpc>
                <a:spcPct val="110000"/>
              </a:lnSpc>
            </a:pPr>
            <a:r>
              <a:rPr lang="en-US" sz="2600" b="1" dirty="0" smtClean="0">
                <a:solidFill>
                  <a:srgbClr val="FF0000"/>
                </a:solidFill>
              </a:rPr>
              <a:t>Denial</a:t>
            </a:r>
            <a:r>
              <a:rPr lang="en-US" sz="2600" b="1" dirty="0" smtClean="0"/>
              <a:t> </a:t>
            </a:r>
            <a:r>
              <a:rPr lang="en-US" sz="2600" dirty="0" smtClean="0"/>
              <a:t>of employment</a:t>
            </a:r>
          </a:p>
          <a:p>
            <a:pPr>
              <a:lnSpc>
                <a:spcPct val="110000"/>
              </a:lnSpc>
            </a:pPr>
            <a:r>
              <a:rPr lang="en-US" sz="2600" b="1" dirty="0" smtClean="0">
                <a:solidFill>
                  <a:srgbClr val="FF0000"/>
                </a:solidFill>
              </a:rPr>
              <a:t>Higher</a:t>
            </a:r>
            <a:r>
              <a:rPr lang="en-US" sz="2600" b="1" dirty="0" smtClean="0"/>
              <a:t> </a:t>
            </a:r>
            <a:r>
              <a:rPr lang="en-US" sz="2600" dirty="0" smtClean="0"/>
              <a:t>auto insurance costs</a:t>
            </a:r>
          </a:p>
          <a:p>
            <a:pPr>
              <a:lnSpc>
                <a:spcPct val="110000"/>
              </a:lnSpc>
            </a:pPr>
            <a:r>
              <a:rPr lang="en-US" sz="2600" b="1" dirty="0" smtClean="0">
                <a:solidFill>
                  <a:srgbClr val="FF0000"/>
                </a:solidFill>
              </a:rPr>
              <a:t>Less </a:t>
            </a:r>
            <a:r>
              <a:rPr lang="en-US" sz="2600" dirty="0" smtClean="0"/>
              <a:t>purchasing power</a:t>
            </a:r>
          </a:p>
          <a:p>
            <a:pPr>
              <a:lnSpc>
                <a:spcPct val="110000"/>
              </a:lnSpc>
            </a:pPr>
            <a:r>
              <a:rPr lang="en-US" sz="2600" b="1" dirty="0" smtClean="0">
                <a:solidFill>
                  <a:srgbClr val="FF0000"/>
                </a:solidFill>
              </a:rPr>
              <a:t>Stress and anxiety </a:t>
            </a:r>
            <a:r>
              <a:rPr lang="en-US" sz="2600" dirty="0" smtClean="0"/>
              <a:t>due to an unfavorable financial situation</a:t>
            </a:r>
          </a:p>
          <a:p>
            <a:endParaRPr lang="en-US" dirty="0" smtClean="0"/>
          </a:p>
          <a:p>
            <a:endParaRPr lang="en-US" dirty="0" smtClean="0"/>
          </a:p>
          <a:p>
            <a:pPr marL="0" indent="-457200">
              <a:buNone/>
            </a:pPr>
            <a:r>
              <a:rPr lang="en-US" dirty="0" smtClean="0"/>
              <a:t>	</a:t>
            </a:r>
            <a:endParaRPr lang="en-US" dirty="0"/>
          </a:p>
        </p:txBody>
      </p:sp>
      <p:sp>
        <p:nvSpPr>
          <p:cNvPr id="4" name="Slide Number Placeholder 3"/>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15</a:t>
            </a:fld>
            <a:endParaRPr lang="en-US" dirty="0"/>
          </a:p>
        </p:txBody>
      </p:sp>
    </p:spTree>
    <p:extLst>
      <p:ext uri="{BB962C8B-B14F-4D97-AF65-F5344CB8AC3E}">
        <p14:creationId xmlns:p14="http://schemas.microsoft.com/office/powerpoint/2010/main" val="234749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Having Good Credit</a:t>
            </a:r>
            <a:endParaRPr lang="en-US" dirty="0"/>
          </a:p>
        </p:txBody>
      </p:sp>
      <p:sp>
        <p:nvSpPr>
          <p:cNvPr id="3" name="Content Placeholder 2"/>
          <p:cNvSpPr>
            <a:spLocks noGrp="1"/>
          </p:cNvSpPr>
          <p:nvPr>
            <p:ph idx="1"/>
          </p:nvPr>
        </p:nvSpPr>
        <p:spPr>
          <a:xfrm>
            <a:off x="628649" y="1026368"/>
            <a:ext cx="8220076" cy="5150596"/>
          </a:xfrm>
        </p:spPr>
        <p:txBody>
          <a:bodyPr>
            <a:normAutofit/>
          </a:bodyPr>
          <a:lstStyle/>
          <a:p>
            <a:r>
              <a:rPr lang="en-US" dirty="0" smtClean="0"/>
              <a:t>Better chance of approval for </a:t>
            </a:r>
            <a:r>
              <a:rPr lang="en-US" b="1" dirty="0" smtClean="0">
                <a:solidFill>
                  <a:srgbClr val="00B050"/>
                </a:solidFill>
              </a:rPr>
              <a:t>credits cards and loans </a:t>
            </a:r>
            <a:r>
              <a:rPr lang="en-US" dirty="0" smtClean="0"/>
              <a:t>and </a:t>
            </a:r>
            <a:r>
              <a:rPr lang="en-US" b="1" dirty="0" smtClean="0">
                <a:solidFill>
                  <a:srgbClr val="00B050"/>
                </a:solidFill>
              </a:rPr>
              <a:t>lower interest rates </a:t>
            </a:r>
            <a:r>
              <a:rPr lang="en-US" dirty="0" smtClean="0"/>
              <a:t>when approved</a:t>
            </a:r>
          </a:p>
          <a:p>
            <a:r>
              <a:rPr lang="en-US" dirty="0" smtClean="0"/>
              <a:t>More </a:t>
            </a:r>
            <a:r>
              <a:rPr lang="en-US" b="1" dirty="0" smtClean="0">
                <a:solidFill>
                  <a:srgbClr val="00B050"/>
                </a:solidFill>
              </a:rPr>
              <a:t>negotiating power </a:t>
            </a:r>
            <a:r>
              <a:rPr lang="en-US" dirty="0" smtClean="0"/>
              <a:t>when financing large purchases</a:t>
            </a:r>
          </a:p>
          <a:p>
            <a:r>
              <a:rPr lang="en-US" dirty="0" smtClean="0"/>
              <a:t>Likely to get approval for </a:t>
            </a:r>
            <a:r>
              <a:rPr lang="en-US" b="1" dirty="0" smtClean="0">
                <a:solidFill>
                  <a:srgbClr val="00B050"/>
                </a:solidFill>
              </a:rPr>
              <a:t>higher limits</a:t>
            </a:r>
          </a:p>
          <a:p>
            <a:r>
              <a:rPr lang="en-US" dirty="0" smtClean="0"/>
              <a:t>Easier approval for </a:t>
            </a:r>
            <a:r>
              <a:rPr lang="en-US" b="1" dirty="0" smtClean="0">
                <a:solidFill>
                  <a:srgbClr val="00B050"/>
                </a:solidFill>
              </a:rPr>
              <a:t>rental housing</a:t>
            </a:r>
          </a:p>
          <a:p>
            <a:r>
              <a:rPr lang="en-US" dirty="0" smtClean="0"/>
              <a:t>Easier to purchase or secure things like a cell phone and utilities </a:t>
            </a:r>
            <a:r>
              <a:rPr lang="en-US" b="1" dirty="0" smtClean="0">
                <a:solidFill>
                  <a:srgbClr val="00B050"/>
                </a:solidFill>
              </a:rPr>
              <a:t>without a security deposit</a:t>
            </a:r>
          </a:p>
          <a:p>
            <a:endParaRPr lang="en-US" dirty="0" smtClean="0"/>
          </a:p>
          <a:p>
            <a:pPr marL="0" indent="-457200">
              <a:buNone/>
            </a:pPr>
            <a:r>
              <a:rPr lang="en-US" dirty="0" smtClean="0"/>
              <a:t>	</a:t>
            </a:r>
            <a:endParaRPr lang="en-US" dirty="0"/>
          </a:p>
        </p:txBody>
      </p:sp>
      <p:sp>
        <p:nvSpPr>
          <p:cNvPr id="4" name="Slide Number Placeholder 3"/>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16</a:t>
            </a:fld>
            <a:endParaRPr lang="en-US" dirty="0"/>
          </a:p>
        </p:txBody>
      </p:sp>
      <p:sp>
        <p:nvSpPr>
          <p:cNvPr id="7" name="TextBox 6"/>
          <p:cNvSpPr txBox="1"/>
          <p:nvPr/>
        </p:nvSpPr>
        <p:spPr>
          <a:xfrm>
            <a:off x="2857499" y="4852725"/>
            <a:ext cx="3762376" cy="1815882"/>
          </a:xfrm>
          <a:prstGeom prst="rect">
            <a:avLst/>
          </a:prstGeom>
          <a:solidFill>
            <a:schemeClr val="tx2">
              <a:lumMod val="75000"/>
            </a:schemeClr>
          </a:solidFill>
          <a:ln w="28575">
            <a:solidFill>
              <a:schemeClr val="tx1"/>
            </a:solidFill>
          </a:ln>
        </p:spPr>
        <p:txBody>
          <a:bodyPr wrap="square" rtlCol="0">
            <a:spAutoFit/>
          </a:bodyPr>
          <a:lstStyle/>
          <a:p>
            <a:r>
              <a:rPr lang="en-US" sz="1600" b="1" dirty="0" smtClean="0">
                <a:solidFill>
                  <a:schemeClr val="bg1"/>
                </a:solidFill>
              </a:rPr>
              <a:t>Parent / Financial </a:t>
            </a:r>
            <a:r>
              <a:rPr lang="en-US" sz="1600" b="1" dirty="0">
                <a:solidFill>
                  <a:schemeClr val="bg1"/>
                </a:solidFill>
              </a:rPr>
              <a:t>Educator Tip:</a:t>
            </a:r>
          </a:p>
          <a:p>
            <a:r>
              <a:rPr lang="en-US" sz="1600" dirty="0" smtClean="0">
                <a:solidFill>
                  <a:schemeClr val="bg1"/>
                </a:solidFill>
              </a:rPr>
              <a:t>Consider helping your older teenage children build good credit by co-signing for a credit card that has a low spending limit. Monitor usage to ensure that it is used responsibly and paid off monthly.</a:t>
            </a:r>
            <a:endParaRPr lang="en-US" sz="1600" dirty="0">
              <a:solidFill>
                <a:schemeClr val="bg1"/>
              </a:solidFill>
            </a:endParaRPr>
          </a:p>
        </p:txBody>
      </p:sp>
      <p:pic>
        <p:nvPicPr>
          <p:cNvPr id="8" name="Picture 7" descr="exclamation mark - Simple English Wiktionary"/>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79965" y="3220984"/>
            <a:ext cx="1904762" cy="2539682"/>
          </a:xfrm>
          <a:prstGeom prst="rect">
            <a:avLst/>
          </a:prstGeom>
        </p:spPr>
      </p:pic>
    </p:spTree>
    <p:extLst>
      <p:ext uri="{BB962C8B-B14F-4D97-AF65-F5344CB8AC3E}">
        <p14:creationId xmlns:p14="http://schemas.microsoft.com/office/powerpoint/2010/main" val="324538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to Take Action &amp; Debt Management Strategies</a:t>
            </a:r>
            <a:endParaRPr lang="en-US" dirty="0"/>
          </a:p>
        </p:txBody>
      </p:sp>
    </p:spTree>
    <p:extLst>
      <p:ext uri="{BB962C8B-B14F-4D97-AF65-F5344CB8AC3E}">
        <p14:creationId xmlns:p14="http://schemas.microsoft.com/office/powerpoint/2010/main" val="1936512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70822"/>
            <a:ext cx="8753475" cy="621792"/>
          </a:xfrm>
        </p:spPr>
        <p:txBody>
          <a:bodyPr/>
          <a:lstStyle/>
          <a:p>
            <a:r>
              <a:rPr lang="en-US" dirty="0"/>
              <a:t>Signs </a:t>
            </a:r>
            <a:r>
              <a:rPr lang="en-US" dirty="0" smtClean="0"/>
              <a:t>Your Debt is Becoming a Problem</a:t>
            </a:r>
            <a:endParaRPr lang="en-US" dirty="0"/>
          </a:p>
        </p:txBody>
      </p:sp>
      <p:sp>
        <p:nvSpPr>
          <p:cNvPr id="3" name="Content Placeholder 2"/>
          <p:cNvSpPr>
            <a:spLocks noGrp="1"/>
          </p:cNvSpPr>
          <p:nvPr>
            <p:ph idx="1"/>
          </p:nvPr>
        </p:nvSpPr>
        <p:spPr/>
        <p:txBody>
          <a:bodyPr>
            <a:normAutofit fontScale="92500" lnSpcReduction="10000"/>
          </a:bodyPr>
          <a:lstStyle/>
          <a:p>
            <a:pPr marL="365760" indent="-365760">
              <a:buFont typeface="Wingdings" panose="05000000000000000000" pitchFamily="2" charset="2"/>
              <a:buChar char="ü"/>
            </a:pPr>
            <a:r>
              <a:rPr lang="en-US" dirty="0">
                <a:cs typeface="Calibri" panose="020F0502020204030204" pitchFamily="34" charset="0"/>
              </a:rPr>
              <a:t>Lost </a:t>
            </a:r>
            <a:r>
              <a:rPr lang="en-US" dirty="0" smtClean="0">
                <a:cs typeface="Calibri" panose="020F0502020204030204" pitchFamily="34" charset="0"/>
              </a:rPr>
              <a:t>sleep</a:t>
            </a:r>
            <a:endParaRPr lang="en-US" dirty="0">
              <a:cs typeface="Calibri" panose="020F0502020204030204" pitchFamily="34" charset="0"/>
            </a:endParaRPr>
          </a:p>
          <a:p>
            <a:pPr marL="365760" indent="-365760">
              <a:buFont typeface="Wingdings" panose="05000000000000000000" pitchFamily="2" charset="2"/>
              <a:buChar char="ü"/>
            </a:pPr>
            <a:r>
              <a:rPr lang="en-US" dirty="0" smtClean="0">
                <a:cs typeface="Calibri" panose="020F0502020204030204" pitchFamily="34" charset="0"/>
              </a:rPr>
              <a:t>Problematic credit score</a:t>
            </a:r>
            <a:endParaRPr lang="en-US" dirty="0">
              <a:cs typeface="Calibri" panose="020F0502020204030204" pitchFamily="34" charset="0"/>
            </a:endParaRPr>
          </a:p>
          <a:p>
            <a:pPr marL="365760" indent="-365760">
              <a:buFont typeface="Wingdings" panose="05000000000000000000" pitchFamily="2" charset="2"/>
              <a:buChar char="ü"/>
            </a:pPr>
            <a:r>
              <a:rPr lang="en-US" dirty="0" smtClean="0">
                <a:cs typeface="Calibri" panose="020F0502020204030204" pitchFamily="34" charset="0"/>
              </a:rPr>
              <a:t>Carrying </a:t>
            </a:r>
            <a:r>
              <a:rPr lang="en-US" dirty="0">
                <a:cs typeface="Calibri" panose="020F0502020204030204" pitchFamily="34" charset="0"/>
              </a:rPr>
              <a:t>a credit card </a:t>
            </a:r>
            <a:r>
              <a:rPr lang="en-US" dirty="0" smtClean="0">
                <a:cs typeface="Calibri" panose="020F0502020204030204" pitchFamily="34" charset="0"/>
              </a:rPr>
              <a:t>balance</a:t>
            </a:r>
            <a:endParaRPr lang="en-US" dirty="0">
              <a:cs typeface="Calibri" panose="020F0502020204030204" pitchFamily="34" charset="0"/>
            </a:endParaRPr>
          </a:p>
          <a:p>
            <a:pPr marL="365760" indent="-365760">
              <a:buFont typeface="Wingdings" panose="05000000000000000000" pitchFamily="2" charset="2"/>
              <a:buChar char="ü"/>
            </a:pPr>
            <a:r>
              <a:rPr lang="en-US" dirty="0">
                <a:cs typeface="Calibri" panose="020F0502020204030204" pitchFamily="34" charset="0"/>
              </a:rPr>
              <a:t>Spending money for interest and late </a:t>
            </a:r>
            <a:r>
              <a:rPr lang="en-US" dirty="0" smtClean="0">
                <a:cs typeface="Calibri" panose="020F0502020204030204" pitchFamily="34" charset="0"/>
              </a:rPr>
              <a:t>fees</a:t>
            </a:r>
            <a:endParaRPr lang="en-US" dirty="0">
              <a:cs typeface="Calibri" panose="020F0502020204030204" pitchFamily="34" charset="0"/>
            </a:endParaRPr>
          </a:p>
          <a:p>
            <a:pPr marL="365760" indent="-365760">
              <a:buFont typeface="Wingdings" panose="05000000000000000000" pitchFamily="2" charset="2"/>
              <a:buChar char="ü"/>
            </a:pPr>
            <a:r>
              <a:rPr lang="en-US" dirty="0">
                <a:cs typeface="Calibri" panose="020F0502020204030204" pitchFamily="34" charset="0"/>
              </a:rPr>
              <a:t>Not able to save for future </a:t>
            </a:r>
            <a:r>
              <a:rPr lang="en-US" dirty="0" smtClean="0">
                <a:cs typeface="Calibri" panose="020F0502020204030204" pitchFamily="34" charset="0"/>
              </a:rPr>
              <a:t>purchases</a:t>
            </a:r>
            <a:endParaRPr lang="en-US" dirty="0">
              <a:cs typeface="Calibri" panose="020F0502020204030204" pitchFamily="34" charset="0"/>
            </a:endParaRPr>
          </a:p>
          <a:p>
            <a:pPr marL="365760" indent="-365760">
              <a:buFont typeface="Wingdings" panose="05000000000000000000" pitchFamily="2" charset="2"/>
              <a:buChar char="ü"/>
            </a:pPr>
            <a:r>
              <a:rPr lang="en-US" dirty="0">
                <a:cs typeface="Calibri" panose="020F0502020204030204" pitchFamily="34" charset="0"/>
              </a:rPr>
              <a:t>Increase in money </a:t>
            </a:r>
            <a:r>
              <a:rPr lang="en-US" dirty="0" smtClean="0">
                <a:cs typeface="Calibri" panose="020F0502020204030204" pitchFamily="34" charset="0"/>
              </a:rPr>
              <a:t>arguments with partner</a:t>
            </a:r>
          </a:p>
          <a:p>
            <a:pPr marL="365760" indent="-365760">
              <a:buFont typeface="Wingdings" panose="05000000000000000000" pitchFamily="2" charset="2"/>
              <a:buChar char="ü"/>
            </a:pPr>
            <a:r>
              <a:rPr lang="en-US" altLang="en-US" dirty="0" smtClean="0">
                <a:cs typeface="Calibri" panose="020F0502020204030204" pitchFamily="34" charset="0"/>
              </a:rPr>
              <a:t>Only making minimum payments </a:t>
            </a:r>
            <a:r>
              <a:rPr lang="en-US" altLang="en-US" dirty="0">
                <a:cs typeface="Calibri" panose="020F0502020204030204" pitchFamily="34" charset="0"/>
              </a:rPr>
              <a:t>each month</a:t>
            </a:r>
          </a:p>
          <a:p>
            <a:pPr marL="365760" indent="-365760">
              <a:buFont typeface="Wingdings" panose="05000000000000000000" pitchFamily="2" charset="2"/>
              <a:buChar char="ü"/>
            </a:pPr>
            <a:r>
              <a:rPr lang="en-US" altLang="en-US" dirty="0" smtClean="0">
                <a:cs typeface="Calibri" panose="020F0502020204030204" pitchFamily="34" charset="0"/>
              </a:rPr>
              <a:t>Late </a:t>
            </a:r>
            <a:r>
              <a:rPr lang="en-US" altLang="en-US" dirty="0">
                <a:cs typeface="Calibri" panose="020F0502020204030204" pitchFamily="34" charset="0"/>
              </a:rPr>
              <a:t>payment penalties</a:t>
            </a:r>
          </a:p>
          <a:p>
            <a:pPr marL="365760" indent="-365760">
              <a:buFont typeface="Wingdings" panose="05000000000000000000" pitchFamily="2" charset="2"/>
              <a:buChar char="ü"/>
            </a:pPr>
            <a:r>
              <a:rPr lang="en-US" altLang="en-US" dirty="0" smtClean="0">
                <a:cs typeface="Calibri" panose="020F0502020204030204" pitchFamily="34" charset="0"/>
              </a:rPr>
              <a:t>Using </a:t>
            </a:r>
            <a:r>
              <a:rPr lang="en-US" altLang="en-US" dirty="0">
                <a:cs typeface="Calibri" panose="020F0502020204030204" pitchFamily="34" charset="0"/>
              </a:rPr>
              <a:t>your credit card to pay regular expenses </a:t>
            </a:r>
            <a:r>
              <a:rPr lang="en-US" altLang="en-US" dirty="0" smtClean="0">
                <a:cs typeface="Calibri" panose="020F0502020204030204" pitchFamily="34" charset="0"/>
              </a:rPr>
              <a:t>    (</a:t>
            </a:r>
            <a:r>
              <a:rPr lang="en-US" altLang="en-US" dirty="0">
                <a:cs typeface="Calibri" panose="020F0502020204030204" pitchFamily="34" charset="0"/>
              </a:rPr>
              <a:t>groceries, gas, etc.) </a:t>
            </a:r>
          </a:p>
          <a:p>
            <a:pPr marL="365760" indent="-365760">
              <a:buFont typeface="Wingdings" panose="05000000000000000000" pitchFamily="2" charset="2"/>
              <a:buChar char="ü"/>
            </a:pPr>
            <a:r>
              <a:rPr lang="en-US" altLang="en-US" dirty="0" smtClean="0">
                <a:cs typeface="Calibri" panose="020F0502020204030204" pitchFamily="34" charset="0"/>
              </a:rPr>
              <a:t>Total </a:t>
            </a:r>
            <a:r>
              <a:rPr lang="en-US" altLang="en-US" dirty="0">
                <a:cs typeface="Calibri" panose="020F0502020204030204" pitchFamily="34" charset="0"/>
              </a:rPr>
              <a:t>debt payments exceeds </a:t>
            </a:r>
            <a:r>
              <a:rPr lang="en-US" altLang="en-US" dirty="0" smtClean="0">
                <a:cs typeface="Calibri" panose="020F0502020204030204" pitchFamily="34" charset="0"/>
              </a:rPr>
              <a:t>36% </a:t>
            </a:r>
            <a:r>
              <a:rPr lang="en-US" altLang="en-US" dirty="0">
                <a:cs typeface="Calibri" panose="020F0502020204030204" pitchFamily="34" charset="0"/>
              </a:rPr>
              <a:t>of </a:t>
            </a:r>
            <a:r>
              <a:rPr lang="en-US" altLang="en-US" dirty="0" smtClean="0">
                <a:cs typeface="Calibri" panose="020F0502020204030204" pitchFamily="34" charset="0"/>
              </a:rPr>
              <a:t>take </a:t>
            </a:r>
            <a:r>
              <a:rPr lang="en-US" altLang="en-US" dirty="0">
                <a:cs typeface="Calibri" panose="020F0502020204030204" pitchFamily="34" charset="0"/>
              </a:rPr>
              <a:t>home </a:t>
            </a:r>
            <a:r>
              <a:rPr lang="en-US" altLang="en-US" dirty="0" smtClean="0">
                <a:cs typeface="Calibri" panose="020F0502020204030204" pitchFamily="34" charset="0"/>
              </a:rPr>
              <a:t>pay</a:t>
            </a:r>
            <a:endParaRPr lang="en-US" dirty="0"/>
          </a:p>
        </p:txBody>
      </p:sp>
      <p:sp>
        <p:nvSpPr>
          <p:cNvPr id="4" name="Slide Number Placeholder 3"/>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18</a:t>
            </a:fld>
            <a:endParaRPr lang="en-US" dirty="0"/>
          </a:p>
        </p:txBody>
      </p:sp>
    </p:spTree>
    <p:extLst>
      <p:ext uri="{BB962C8B-B14F-4D97-AF65-F5344CB8AC3E}">
        <p14:creationId xmlns:p14="http://schemas.microsoft.com/office/powerpoint/2010/main" val="304625692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a:t>
            </a:r>
            <a:endParaRPr lang="en-US" dirty="0"/>
          </a:p>
        </p:txBody>
      </p:sp>
      <p:sp>
        <p:nvSpPr>
          <p:cNvPr id="3" name="Content Placeholder 2"/>
          <p:cNvSpPr>
            <a:spLocks noGrp="1"/>
          </p:cNvSpPr>
          <p:nvPr>
            <p:ph idx="1"/>
          </p:nvPr>
        </p:nvSpPr>
        <p:spPr>
          <a:xfrm>
            <a:off x="628650" y="959866"/>
            <a:ext cx="7886700" cy="5150596"/>
          </a:xfrm>
        </p:spPr>
        <p:txBody>
          <a:bodyPr/>
          <a:lstStyle/>
          <a:p>
            <a:pPr marL="0" indent="0">
              <a:buNone/>
            </a:pPr>
            <a:r>
              <a:rPr lang="en-US" dirty="0" smtClean="0"/>
              <a:t>Debt management is simply creating a plan to repay debt in a meaningful way.	</a:t>
            </a:r>
          </a:p>
          <a:p>
            <a:pPr marL="0" indent="0">
              <a:buNone/>
            </a:pPr>
            <a:endParaRPr lang="en-US" b="1" dirty="0" smtClean="0"/>
          </a:p>
          <a:p>
            <a:pPr marL="0" indent="0">
              <a:buNone/>
            </a:pPr>
            <a:endParaRPr lang="en-US" b="1" dirty="0"/>
          </a:p>
          <a:p>
            <a:pPr marL="0" indent="0" algn="ctr">
              <a:spcBef>
                <a:spcPts val="0"/>
              </a:spcBef>
              <a:buNone/>
            </a:pPr>
            <a:endParaRPr lang="en-US" dirty="0" smtClean="0"/>
          </a:p>
          <a:p>
            <a:pPr marL="0" indent="0" algn="ctr">
              <a:spcBef>
                <a:spcPts val="0"/>
              </a:spcBef>
              <a:buNone/>
            </a:pPr>
            <a:endParaRPr lang="en-US" dirty="0" smtClean="0"/>
          </a:p>
        </p:txBody>
      </p:sp>
      <p:sp>
        <p:nvSpPr>
          <p:cNvPr id="4" name="Slide Number Placeholder 3"/>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19</a:t>
            </a:fld>
            <a:endParaRPr lang="en-US"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7773279" y="142404"/>
            <a:ext cx="1247416" cy="1011843"/>
          </a:xfrm>
          <a:prstGeom prst="rect">
            <a:avLst/>
          </a:prstGeom>
        </p:spPr>
      </p:pic>
      <p:grpSp>
        <p:nvGrpSpPr>
          <p:cNvPr id="6" name="Group 5"/>
          <p:cNvGrpSpPr/>
          <p:nvPr/>
        </p:nvGrpSpPr>
        <p:grpSpPr>
          <a:xfrm>
            <a:off x="338667" y="2301185"/>
            <a:ext cx="8176683" cy="2277123"/>
            <a:chOff x="338667" y="1873285"/>
            <a:chExt cx="8176683" cy="2277123"/>
          </a:xfrm>
        </p:grpSpPr>
        <p:sp>
          <p:nvSpPr>
            <p:cNvPr id="10" name="Rectangle 9"/>
            <p:cNvSpPr/>
            <p:nvPr/>
          </p:nvSpPr>
          <p:spPr>
            <a:xfrm>
              <a:off x="628649" y="2919919"/>
              <a:ext cx="7886701" cy="123048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problem with sandboxes, and a proposed solution - Cod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67" y="1873285"/>
              <a:ext cx="1372808" cy="1370001"/>
            </a:xfrm>
            <a:prstGeom prst="rect">
              <a:avLst/>
            </a:prstGeom>
          </p:spPr>
        </p:pic>
      </p:grpSp>
      <p:sp>
        <p:nvSpPr>
          <p:cNvPr id="9" name="TextBox 8"/>
          <p:cNvSpPr txBox="1"/>
          <p:nvPr/>
        </p:nvSpPr>
        <p:spPr>
          <a:xfrm>
            <a:off x="628648" y="3606999"/>
            <a:ext cx="7886702" cy="1107996"/>
          </a:xfrm>
          <a:prstGeom prst="rect">
            <a:avLst/>
          </a:prstGeom>
          <a:noFill/>
        </p:spPr>
        <p:txBody>
          <a:bodyPr wrap="square" rtlCol="0">
            <a:spAutoFit/>
          </a:bodyPr>
          <a:lstStyle/>
          <a:p>
            <a:pPr algn="ctr"/>
            <a:r>
              <a:rPr lang="en-US" sz="2400" dirty="0"/>
              <a:t>Before </a:t>
            </a:r>
            <a:r>
              <a:rPr lang="en-US" sz="2400" dirty="0" smtClean="0"/>
              <a:t>implementing a </a:t>
            </a:r>
            <a:r>
              <a:rPr lang="en-US" sz="2400" dirty="0"/>
              <a:t>debt management strategy, </a:t>
            </a:r>
          </a:p>
          <a:p>
            <a:pPr algn="ctr"/>
            <a:r>
              <a:rPr lang="en-US" sz="2400" b="1" dirty="0"/>
              <a:t>freeze </a:t>
            </a:r>
            <a:r>
              <a:rPr lang="en-US" sz="2400" dirty="0"/>
              <a:t>all credit card spending. </a:t>
            </a:r>
          </a:p>
          <a:p>
            <a:endParaRPr lang="en-US" dirty="0"/>
          </a:p>
        </p:txBody>
      </p:sp>
    </p:spTree>
    <p:extLst>
      <p:ext uri="{BB962C8B-B14F-4D97-AF65-F5344CB8AC3E}">
        <p14:creationId xmlns:p14="http://schemas.microsoft.com/office/powerpoint/2010/main" val="143498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dirty="0" smtClean="0"/>
              <a:t>Debt – Good vs. Bad and How Much is Too Much?</a:t>
            </a:r>
          </a:p>
          <a:p>
            <a:endParaRPr lang="en-US" dirty="0" smtClean="0"/>
          </a:p>
          <a:p>
            <a:r>
              <a:rPr lang="en-US" dirty="0"/>
              <a:t>Understanding the Impacts of Good and Bad </a:t>
            </a:r>
            <a:r>
              <a:rPr lang="en-US" dirty="0" smtClean="0"/>
              <a:t>Credit</a:t>
            </a:r>
          </a:p>
          <a:p>
            <a:endParaRPr lang="en-US" dirty="0" smtClean="0"/>
          </a:p>
          <a:p>
            <a:r>
              <a:rPr lang="en-US" dirty="0" smtClean="0"/>
              <a:t>Debt Management Strategies</a:t>
            </a:r>
          </a:p>
          <a:p>
            <a:endParaRPr lang="en-US" dirty="0" smtClean="0"/>
          </a:p>
          <a:p>
            <a:r>
              <a:rPr lang="en-US" dirty="0" smtClean="0"/>
              <a:t>Key Takeaways</a:t>
            </a:r>
          </a:p>
          <a:p>
            <a:pPr marL="0" indent="0">
              <a:buNone/>
            </a:pPr>
            <a:endParaRPr lang="en-US" dirty="0"/>
          </a:p>
          <a:p>
            <a:endParaRPr lang="en-US" dirty="0" smtClean="0"/>
          </a:p>
        </p:txBody>
      </p:sp>
      <p:sp>
        <p:nvSpPr>
          <p:cNvPr id="3" name="Slide Number Placeholder 2"/>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2</a:t>
            </a:fld>
            <a:endParaRPr lang="en-US" dirty="0"/>
          </a:p>
        </p:txBody>
      </p:sp>
    </p:spTree>
    <p:extLst>
      <p:ext uri="{BB962C8B-B14F-4D97-AF65-F5344CB8AC3E}">
        <p14:creationId xmlns:p14="http://schemas.microsoft.com/office/powerpoint/2010/main" val="407673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 Strategies</a:t>
            </a:r>
            <a:endParaRPr lang="en-US" dirty="0"/>
          </a:p>
        </p:txBody>
      </p:sp>
      <p:sp>
        <p:nvSpPr>
          <p:cNvPr id="3" name="Slide Number Placeholder 2"/>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20</a:t>
            </a:fld>
            <a:endParaRPr lang="en-US" dirty="0"/>
          </a:p>
        </p:txBody>
      </p:sp>
      <p:graphicFrame>
        <p:nvGraphicFramePr>
          <p:cNvPr id="5" name="Diagram 4"/>
          <p:cNvGraphicFramePr/>
          <p:nvPr>
            <p:extLst/>
          </p:nvPr>
        </p:nvGraphicFramePr>
        <p:xfrm>
          <a:off x="157633" y="1128058"/>
          <a:ext cx="8410575" cy="4591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73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1033" y="1089558"/>
            <a:ext cx="8458200" cy="2009061"/>
          </a:xfrm>
          <a:prstGeom prst="roundRect">
            <a:avLst/>
          </a:prstGeom>
          <a:noFill/>
          <a:ln w="57150">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cap="all" dirty="0">
                <a:solidFill>
                  <a:srgbClr val="000000"/>
                </a:solidFill>
              </a:rPr>
              <a:t>Did you know?  </a:t>
            </a:r>
          </a:p>
          <a:p>
            <a:pPr algn="ctr"/>
            <a:r>
              <a:rPr lang="en-US" sz="2000" dirty="0">
                <a:solidFill>
                  <a:srgbClr val="000000"/>
                </a:solidFill>
              </a:rPr>
              <a:t>Paying even just $25 over your minimum monthly payment can have a big impact on the time it takes you to pay off your credit card bill.</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2" name="Title 1"/>
          <p:cNvSpPr>
            <a:spLocks noGrp="1"/>
          </p:cNvSpPr>
          <p:nvPr>
            <p:ph type="title"/>
          </p:nvPr>
        </p:nvSpPr>
        <p:spPr>
          <a:xfrm>
            <a:off x="1257300" y="268087"/>
            <a:ext cx="7886700" cy="621792"/>
          </a:xfrm>
        </p:spPr>
        <p:txBody>
          <a:bodyPr/>
          <a:lstStyle/>
          <a:p>
            <a:pPr lvl="0"/>
            <a:r>
              <a:rPr lang="en-US" dirty="0"/>
              <a:t>Single Card Payoff</a:t>
            </a:r>
          </a:p>
        </p:txBody>
      </p:sp>
      <p:sp>
        <p:nvSpPr>
          <p:cNvPr id="3" name="Content Placeholder 2"/>
          <p:cNvSpPr>
            <a:spLocks noGrp="1"/>
          </p:cNvSpPr>
          <p:nvPr>
            <p:ph idx="1"/>
          </p:nvPr>
        </p:nvSpPr>
        <p:spPr/>
        <p:txBody>
          <a:bodyPr/>
          <a:lstStyle/>
          <a:p>
            <a:pPr>
              <a:buNone/>
            </a:pPr>
            <a:endParaRPr lang="en-US" sz="2400" dirty="0" smtClean="0"/>
          </a:p>
          <a:p>
            <a:pPr>
              <a:buNone/>
            </a:pPr>
            <a:endParaRPr lang="en-US" sz="2400" dirty="0" smtClean="0"/>
          </a:p>
          <a:p>
            <a:pPr>
              <a:buNone/>
            </a:pPr>
            <a:endParaRPr lang="en-US" dirty="0"/>
          </a:p>
          <a:p>
            <a:pPr>
              <a:buNone/>
            </a:pPr>
            <a:endParaRPr lang="en-US" sz="2400" dirty="0" smtClean="0"/>
          </a:p>
          <a:p>
            <a:pPr>
              <a:buNone/>
            </a:pPr>
            <a:endParaRPr lang="en-US" sz="2400" dirty="0" smtClean="0"/>
          </a:p>
        </p:txBody>
      </p:sp>
      <p:sp>
        <p:nvSpPr>
          <p:cNvPr id="7" name="Slide Number Placeholder 6"/>
          <p:cNvSpPr>
            <a:spLocks noGrp="1"/>
          </p:cNvSpPr>
          <p:nvPr>
            <p:ph type="sldNum" sz="quarter" idx="4294967295"/>
          </p:nvPr>
        </p:nvSpPr>
        <p:spPr>
          <a:xfrm>
            <a:off x="0" y="6386513"/>
            <a:ext cx="2057400" cy="365125"/>
          </a:xfrm>
        </p:spPr>
        <p:txBody>
          <a:bodyPr/>
          <a:lstStyle/>
          <a:p>
            <a:r>
              <a:rPr lang="en-US" dirty="0" smtClean="0"/>
              <a:t>MERS of Michigan | </a:t>
            </a:r>
            <a:fld id="{F1385A86-A2DB-4E4A-8BF2-81887E2B31EE}" type="slidenum">
              <a:rPr lang="en-US" smtClean="0"/>
              <a:pPr/>
              <a:t>21</a:t>
            </a:fld>
            <a:endParaRPr lang="en-US" dirty="0"/>
          </a:p>
        </p:txBody>
      </p:sp>
      <p:graphicFrame>
        <p:nvGraphicFramePr>
          <p:cNvPr id="12" name="Table 11"/>
          <p:cNvGraphicFramePr>
            <a:graphicFrameLocks noGrp="1"/>
          </p:cNvGraphicFramePr>
          <p:nvPr>
            <p:extLst/>
          </p:nvPr>
        </p:nvGraphicFramePr>
        <p:xfrm>
          <a:off x="1186833" y="3344680"/>
          <a:ext cx="7086600" cy="2346960"/>
        </p:xfrm>
        <a:graphic>
          <a:graphicData uri="http://schemas.openxmlformats.org/drawingml/2006/table">
            <a:tbl>
              <a:tblPr firstRow="1" bandRow="1">
                <a:tableStyleId>{00A15C55-8517-42AA-B614-E9B94910E393}</a:tableStyleId>
              </a:tblPr>
              <a:tblGrid>
                <a:gridCol w="315656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48833">
                  <a:extLst>
                    <a:ext uri="{9D8B030D-6E8A-4147-A177-3AD203B41FA5}">
                      <a16:colId xmlns:a16="http://schemas.microsoft.com/office/drawing/2014/main" val="20002"/>
                    </a:ext>
                  </a:extLst>
                </a:gridCol>
              </a:tblGrid>
              <a:tr h="685347">
                <a:tc>
                  <a:txBody>
                    <a:bodyPr/>
                    <a:lstStyle/>
                    <a:p>
                      <a:r>
                        <a:rPr lang="en-US" dirty="0" smtClean="0"/>
                        <a:t>Monthly</a:t>
                      </a:r>
                      <a:r>
                        <a:rPr lang="en-US" baseline="0" dirty="0" smtClean="0"/>
                        <a:t> Payment</a:t>
                      </a:r>
                      <a:endParaRPr lang="en-US" dirty="0">
                        <a:solidFill>
                          <a:schemeClr val="tx1"/>
                        </a:solidFill>
                      </a:endParaRPr>
                    </a:p>
                  </a:txBody>
                  <a:tcPr/>
                </a:tc>
                <a:tc>
                  <a:txBody>
                    <a:bodyPr/>
                    <a:lstStyle/>
                    <a:p>
                      <a:r>
                        <a:rPr lang="en-US" dirty="0" smtClean="0"/>
                        <a:t>Time to Pay</a:t>
                      </a:r>
                      <a:r>
                        <a:rPr lang="en-US" baseline="0" dirty="0" smtClean="0"/>
                        <a:t> Off Card </a:t>
                      </a:r>
                      <a:r>
                        <a:rPr lang="en-US" sz="1100" baseline="0" dirty="0" smtClean="0"/>
                        <a:t>(if no additional purchases made)</a:t>
                      </a:r>
                      <a:endParaRPr lang="en-US" sz="1400" i="1" dirty="0">
                        <a:solidFill>
                          <a:schemeClr val="tx1"/>
                        </a:solidFill>
                      </a:endParaRPr>
                    </a:p>
                  </a:txBody>
                  <a:tcPr/>
                </a:tc>
                <a:tc>
                  <a:txBody>
                    <a:bodyPr/>
                    <a:lstStyle/>
                    <a:p>
                      <a:r>
                        <a:rPr lang="en-US" dirty="0" smtClean="0"/>
                        <a:t>Total</a:t>
                      </a:r>
                      <a:r>
                        <a:rPr lang="en-US" baseline="0" dirty="0" smtClean="0"/>
                        <a:t> Interest Paid</a:t>
                      </a:r>
                      <a:endParaRPr lang="en-US" dirty="0">
                        <a:solidFill>
                          <a:schemeClr val="tx1"/>
                        </a:solidFill>
                      </a:endParaRPr>
                    </a:p>
                  </a:txBody>
                  <a:tcPr/>
                </a:tc>
                <a:extLst>
                  <a:ext uri="{0D108BD9-81ED-4DB2-BD59-A6C34878D82A}">
                    <a16:rowId xmlns:a16="http://schemas.microsoft.com/office/drawing/2014/main" val="10000"/>
                  </a:ext>
                </a:extLst>
              </a:tr>
              <a:tr h="316396">
                <a:tc>
                  <a:txBody>
                    <a:bodyPr/>
                    <a:lstStyle/>
                    <a:p>
                      <a:r>
                        <a:rPr lang="en-US" dirty="0" smtClean="0"/>
                        <a:t>First Payment</a:t>
                      </a:r>
                      <a:r>
                        <a:rPr lang="en-US" baseline="0" dirty="0" smtClean="0"/>
                        <a:t> of $120, then </a:t>
                      </a:r>
                      <a:r>
                        <a:rPr lang="en-US" dirty="0" smtClean="0"/>
                        <a:t>Minimum</a:t>
                      </a:r>
                      <a:r>
                        <a:rPr lang="en-US" baseline="0" dirty="0" smtClean="0"/>
                        <a:t> Payment </a:t>
                      </a:r>
                      <a:br>
                        <a:rPr lang="en-US" baseline="0" dirty="0" smtClean="0"/>
                      </a:br>
                      <a:r>
                        <a:rPr lang="en-US" sz="1100" baseline="0" dirty="0" smtClean="0"/>
                        <a:t>(3% of balance or $25 whichever is greater)</a:t>
                      </a:r>
                      <a:endParaRPr lang="en-US" sz="1100" dirty="0"/>
                    </a:p>
                  </a:txBody>
                  <a:tcPr/>
                </a:tc>
                <a:tc>
                  <a:txBody>
                    <a:bodyPr/>
                    <a:lstStyle/>
                    <a:p>
                      <a:r>
                        <a:rPr lang="en-US" dirty="0" smtClean="0"/>
                        <a:t>Over 11 years</a:t>
                      </a:r>
                      <a:endParaRPr lang="en-US" dirty="0"/>
                    </a:p>
                  </a:txBody>
                  <a:tcPr/>
                </a:tc>
                <a:tc>
                  <a:txBody>
                    <a:bodyPr/>
                    <a:lstStyle/>
                    <a:p>
                      <a:r>
                        <a:rPr lang="en-US" dirty="0" smtClean="0"/>
                        <a:t>$2,513</a:t>
                      </a:r>
                      <a:endParaRPr lang="en-US" dirty="0"/>
                    </a:p>
                  </a:txBody>
                  <a:tcPr/>
                </a:tc>
                <a:extLst>
                  <a:ext uri="{0D108BD9-81ED-4DB2-BD59-A6C34878D82A}">
                    <a16:rowId xmlns:a16="http://schemas.microsoft.com/office/drawing/2014/main" val="10001"/>
                  </a:ext>
                </a:extLst>
              </a:tr>
              <a:tr h="316396">
                <a:tc>
                  <a:txBody>
                    <a:bodyPr/>
                    <a:lstStyle/>
                    <a:p>
                      <a:r>
                        <a:rPr lang="en-US" dirty="0" smtClean="0"/>
                        <a:t>$145 </a:t>
                      </a:r>
                      <a:endParaRPr lang="en-US" dirty="0"/>
                    </a:p>
                  </a:txBody>
                  <a:tcPr/>
                </a:tc>
                <a:tc>
                  <a:txBody>
                    <a:bodyPr/>
                    <a:lstStyle/>
                    <a:p>
                      <a:r>
                        <a:rPr lang="en-US" dirty="0" smtClean="0"/>
                        <a:t>2 years</a:t>
                      </a:r>
                      <a:r>
                        <a:rPr lang="en-US" baseline="0" dirty="0" smtClean="0"/>
                        <a:t> 6 months</a:t>
                      </a:r>
                      <a:endParaRPr lang="en-US" dirty="0"/>
                    </a:p>
                  </a:txBody>
                  <a:tcPr/>
                </a:tc>
                <a:tc>
                  <a:txBody>
                    <a:bodyPr/>
                    <a:lstStyle/>
                    <a:p>
                      <a:r>
                        <a:rPr lang="en-US" dirty="0" smtClean="0"/>
                        <a:t>$935</a:t>
                      </a:r>
                      <a:endParaRPr lang="en-US" dirty="0"/>
                    </a:p>
                  </a:txBody>
                  <a:tcPr/>
                </a:tc>
                <a:extLst>
                  <a:ext uri="{0D108BD9-81ED-4DB2-BD59-A6C34878D82A}">
                    <a16:rowId xmlns:a16="http://schemas.microsoft.com/office/drawing/2014/main" val="10002"/>
                  </a:ext>
                </a:extLst>
              </a:tr>
              <a:tr h="307896">
                <a:tc>
                  <a:txBody>
                    <a:bodyPr/>
                    <a:lstStyle/>
                    <a:p>
                      <a:r>
                        <a:rPr lang="en-US" dirty="0" smtClean="0"/>
                        <a:t>$220</a:t>
                      </a:r>
                      <a:endParaRPr lang="en-US" dirty="0"/>
                    </a:p>
                  </a:txBody>
                  <a:tcPr/>
                </a:tc>
                <a:tc>
                  <a:txBody>
                    <a:bodyPr/>
                    <a:lstStyle/>
                    <a:p>
                      <a:r>
                        <a:rPr lang="en-US" dirty="0" smtClean="0"/>
                        <a:t>1 year</a:t>
                      </a:r>
                      <a:r>
                        <a:rPr lang="en-US" baseline="0" dirty="0" smtClean="0"/>
                        <a:t> 9 months</a:t>
                      </a:r>
                      <a:endParaRPr lang="en-US" dirty="0"/>
                    </a:p>
                  </a:txBody>
                  <a:tcPr/>
                </a:tc>
                <a:tc>
                  <a:txBody>
                    <a:bodyPr/>
                    <a:lstStyle/>
                    <a:p>
                      <a:r>
                        <a:rPr lang="en-US" dirty="0" smtClean="0"/>
                        <a:t>$566</a:t>
                      </a:r>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1582553" y="2234486"/>
            <a:ext cx="6564667" cy="1046440"/>
          </a:xfrm>
          <a:prstGeom prst="rect">
            <a:avLst/>
          </a:prstGeom>
          <a:noFill/>
        </p:spPr>
        <p:txBody>
          <a:bodyPr wrap="square" rtlCol="0">
            <a:spAutoFit/>
          </a:bodyPr>
          <a:lstStyle/>
          <a:p>
            <a:pPr algn="ctr"/>
            <a:r>
              <a:rPr lang="en-US" sz="2000" b="1" dirty="0">
                <a:solidFill>
                  <a:srgbClr val="000000"/>
                </a:solidFill>
              </a:rPr>
              <a:t>Example:  </a:t>
            </a:r>
          </a:p>
          <a:p>
            <a:pPr algn="ctr"/>
            <a:r>
              <a:rPr lang="en-US" dirty="0">
                <a:solidFill>
                  <a:srgbClr val="000000"/>
                </a:solidFill>
              </a:rPr>
              <a:t>Joe has $4,000 in credit card debt with a 15% interest rate </a:t>
            </a:r>
          </a:p>
          <a:p>
            <a:endParaRPr lang="en-US" dirty="0">
              <a:solidFill>
                <a:srgbClr val="000000"/>
              </a:solidFill>
            </a:endParaRPr>
          </a:p>
        </p:txBody>
      </p:sp>
      <p:grpSp>
        <p:nvGrpSpPr>
          <p:cNvPr id="5" name="Group 4"/>
          <p:cNvGrpSpPr/>
          <p:nvPr/>
        </p:nvGrpSpPr>
        <p:grpSpPr>
          <a:xfrm>
            <a:off x="289987" y="151388"/>
            <a:ext cx="936887" cy="938170"/>
            <a:chOff x="125150" y="3544638"/>
            <a:chExt cx="936887" cy="938170"/>
          </a:xfrm>
        </p:grpSpPr>
        <p:sp>
          <p:nvSpPr>
            <p:cNvPr id="10" name="Oval 9"/>
            <p:cNvSpPr/>
            <p:nvPr/>
          </p:nvSpPr>
          <p:spPr>
            <a:xfrm>
              <a:off x="125150" y="3545921"/>
              <a:ext cx="936887" cy="936887"/>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306596" y="3544638"/>
              <a:ext cx="569388"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Tree>
    <p:custDataLst>
      <p:tags r:id="rId1"/>
    </p:custDataLst>
    <p:extLst>
      <p:ext uri="{BB962C8B-B14F-4D97-AF65-F5344CB8AC3E}">
        <p14:creationId xmlns:p14="http://schemas.microsoft.com/office/powerpoint/2010/main" val="3257139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446" y="92886"/>
            <a:ext cx="936887" cy="951663"/>
            <a:chOff x="249446" y="92886"/>
            <a:chExt cx="936887" cy="951663"/>
          </a:xfrm>
        </p:grpSpPr>
        <p:sp>
          <p:nvSpPr>
            <p:cNvPr id="23" name="Oval 22"/>
            <p:cNvSpPr/>
            <p:nvPr/>
          </p:nvSpPr>
          <p:spPr>
            <a:xfrm>
              <a:off x="249446" y="107662"/>
              <a:ext cx="936887" cy="936887"/>
            </a:xfrm>
            <a:prstGeom prst="ellipse">
              <a:avLst/>
            </a:prstGeom>
          </p:spPr>
          <p:style>
            <a:lnRef idx="2">
              <a:schemeClr val="lt1">
                <a:hueOff val="0"/>
                <a:satOff val="0"/>
                <a:lumOff val="0"/>
                <a:alphaOff val="0"/>
              </a:schemeClr>
            </a:lnRef>
            <a:fillRef idx="1">
              <a:schemeClr val="accent4">
                <a:tint val="50000"/>
                <a:hueOff val="112857"/>
                <a:satOff val="-18429"/>
                <a:lumOff val="-2801"/>
                <a:alphaOff val="0"/>
              </a:schemeClr>
            </a:fillRef>
            <a:effectRef idx="0">
              <a:schemeClr val="accent4">
                <a:tint val="50000"/>
                <a:hueOff val="112857"/>
                <a:satOff val="-18429"/>
                <a:lumOff val="-2801"/>
                <a:alphaOff val="0"/>
              </a:schemeClr>
            </a:effectRef>
            <a:fontRef idx="minor">
              <a:schemeClr val="lt1">
                <a:hueOff val="0"/>
                <a:satOff val="0"/>
                <a:lumOff val="0"/>
                <a:alphaOff val="0"/>
              </a:schemeClr>
            </a:fontRef>
          </p:style>
        </p:sp>
        <p:sp>
          <p:nvSpPr>
            <p:cNvPr id="25" name="Rectangle 24"/>
            <p:cNvSpPr/>
            <p:nvPr/>
          </p:nvSpPr>
          <p:spPr>
            <a:xfrm>
              <a:off x="433195" y="92886"/>
              <a:ext cx="5693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
        <p:nvSpPr>
          <p:cNvPr id="26" name="Title 1"/>
          <p:cNvSpPr>
            <a:spLocks noGrp="1"/>
          </p:cNvSpPr>
          <p:nvPr>
            <p:ph type="title"/>
          </p:nvPr>
        </p:nvSpPr>
        <p:spPr>
          <a:xfrm>
            <a:off x="1186333" y="211621"/>
            <a:ext cx="8524875" cy="621792"/>
          </a:xfrm>
        </p:spPr>
        <p:txBody>
          <a:bodyPr/>
          <a:lstStyle/>
          <a:p>
            <a:pPr lvl="0"/>
            <a:r>
              <a:rPr lang="en-US" dirty="0" smtClean="0"/>
              <a:t>Snowball Method</a:t>
            </a:r>
            <a:endParaRPr lang="en-US" dirty="0"/>
          </a:p>
        </p:txBody>
      </p:sp>
      <p:sp>
        <p:nvSpPr>
          <p:cNvPr id="2" name="Slide Number Placeholder 1"/>
          <p:cNvSpPr>
            <a:spLocks noGrp="1"/>
          </p:cNvSpPr>
          <p:nvPr>
            <p:ph type="sldNum" sz="quarter" idx="4294967295"/>
          </p:nvPr>
        </p:nvSpPr>
        <p:spPr>
          <a:xfrm>
            <a:off x="0" y="6386513"/>
            <a:ext cx="2057400" cy="365125"/>
          </a:xfrm>
        </p:spPr>
        <p:txBody>
          <a:bodyPr/>
          <a:lstStyle/>
          <a:p>
            <a:r>
              <a:rPr lang="en-US" dirty="0" smtClean="0"/>
              <a:t>MERS of Michigan | </a:t>
            </a:r>
            <a:fld id="{F1385A86-A2DB-4E4A-8BF2-81887E2B31EE}" type="slidenum">
              <a:rPr lang="en-US" smtClean="0"/>
              <a:pPr/>
              <a:t>22</a:t>
            </a:fld>
            <a:endParaRPr lang="en-US" dirty="0"/>
          </a:p>
        </p:txBody>
      </p:sp>
      <p:grpSp>
        <p:nvGrpSpPr>
          <p:cNvPr id="7" name="Group 6"/>
          <p:cNvGrpSpPr/>
          <p:nvPr/>
        </p:nvGrpSpPr>
        <p:grpSpPr>
          <a:xfrm>
            <a:off x="1370082" y="1016216"/>
            <a:ext cx="6096000" cy="5237988"/>
            <a:chOff x="1524000" y="1397000"/>
            <a:chExt cx="6096000" cy="4064000"/>
          </a:xfrm>
        </p:grpSpPr>
        <p:graphicFrame>
          <p:nvGraphicFramePr>
            <p:cNvPr id="4" name="Diagram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abuhs\AppData\Local\Temp\SNAGHTML347b273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5111" y="1927532"/>
              <a:ext cx="733778" cy="41678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pic>
          <p:nvPicPr>
            <p:cNvPr id="1028" name="Picture 4" descr="C:\Users\abuhs\AppData\Local\Temp\SNAGHTML347b273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5797" y="3001249"/>
              <a:ext cx="1024114" cy="58169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pic>
          <p:nvPicPr>
            <p:cNvPr id="27" name="Picture 4" descr="C:\Users\abuhs\AppData\Local\Temp\SNAGHTML347b273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282" y="3047950"/>
              <a:ext cx="1031052" cy="5856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pic>
          <p:nvPicPr>
            <p:cNvPr id="28" name="Picture 4" descr="C:\Users\abuhs\AppData\Local\Temp\SNAGHTML347b273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1778" y="4187567"/>
              <a:ext cx="1148292" cy="6522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pic>
          <p:nvPicPr>
            <p:cNvPr id="29" name="Picture 4" descr="C:\Users\abuhs\AppData\Local\Temp\SNAGHTML347b273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7854" y="4281942"/>
              <a:ext cx="1148292" cy="6522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pic>
          <p:nvPicPr>
            <p:cNvPr id="30" name="Picture 4" descr="C:\Users\abuhs\AppData\Local\Temp\SNAGHTML347b273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3930" y="4292482"/>
              <a:ext cx="1148292" cy="6522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grpSp>
      <p:sp>
        <p:nvSpPr>
          <p:cNvPr id="12" name="Down Arrow 11"/>
          <p:cNvSpPr/>
          <p:nvPr/>
        </p:nvSpPr>
        <p:spPr>
          <a:xfrm rot="1946205">
            <a:off x="1835368" y="1260538"/>
            <a:ext cx="905256" cy="4377330"/>
          </a:xfrm>
          <a:prstGeom prst="downArrow">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500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446" y="92886"/>
            <a:ext cx="936887" cy="951663"/>
            <a:chOff x="249446" y="92886"/>
            <a:chExt cx="936887" cy="951663"/>
          </a:xfrm>
        </p:grpSpPr>
        <p:sp>
          <p:nvSpPr>
            <p:cNvPr id="23" name="Oval 22"/>
            <p:cNvSpPr/>
            <p:nvPr/>
          </p:nvSpPr>
          <p:spPr>
            <a:xfrm>
              <a:off x="249446" y="107662"/>
              <a:ext cx="936887" cy="936887"/>
            </a:xfrm>
            <a:prstGeom prst="ellipse">
              <a:avLst/>
            </a:prstGeom>
          </p:spPr>
          <p:style>
            <a:lnRef idx="2">
              <a:schemeClr val="lt1">
                <a:hueOff val="0"/>
                <a:satOff val="0"/>
                <a:lumOff val="0"/>
                <a:alphaOff val="0"/>
              </a:schemeClr>
            </a:lnRef>
            <a:fillRef idx="1">
              <a:schemeClr val="accent4">
                <a:tint val="50000"/>
                <a:hueOff val="112857"/>
                <a:satOff val="-18429"/>
                <a:lumOff val="-2801"/>
                <a:alphaOff val="0"/>
              </a:schemeClr>
            </a:fillRef>
            <a:effectRef idx="0">
              <a:schemeClr val="accent4">
                <a:tint val="50000"/>
                <a:hueOff val="112857"/>
                <a:satOff val="-18429"/>
                <a:lumOff val="-2801"/>
                <a:alphaOff val="0"/>
              </a:schemeClr>
            </a:effectRef>
            <a:fontRef idx="minor">
              <a:schemeClr val="lt1">
                <a:hueOff val="0"/>
                <a:satOff val="0"/>
                <a:lumOff val="0"/>
                <a:alphaOff val="0"/>
              </a:schemeClr>
            </a:fontRef>
          </p:style>
        </p:sp>
        <p:sp>
          <p:nvSpPr>
            <p:cNvPr id="25" name="Rectangle 24"/>
            <p:cNvSpPr/>
            <p:nvPr/>
          </p:nvSpPr>
          <p:spPr>
            <a:xfrm>
              <a:off x="433194" y="92886"/>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
        <p:nvSpPr>
          <p:cNvPr id="26" name="Title 1"/>
          <p:cNvSpPr>
            <a:spLocks noGrp="1"/>
          </p:cNvSpPr>
          <p:nvPr>
            <p:ph type="title"/>
          </p:nvPr>
        </p:nvSpPr>
        <p:spPr>
          <a:xfrm>
            <a:off x="1186333" y="211621"/>
            <a:ext cx="8524875" cy="621792"/>
          </a:xfrm>
        </p:spPr>
        <p:txBody>
          <a:bodyPr/>
          <a:lstStyle/>
          <a:p>
            <a:pPr lvl="0"/>
            <a:r>
              <a:rPr lang="en-US" sz="3200" dirty="0" smtClean="0"/>
              <a:t>Avalanche Method</a:t>
            </a:r>
            <a:endParaRPr lang="en-US" sz="3200" dirty="0"/>
          </a:p>
        </p:txBody>
      </p:sp>
      <p:sp>
        <p:nvSpPr>
          <p:cNvPr id="2" name="Slide Number Placeholder 1"/>
          <p:cNvSpPr>
            <a:spLocks noGrp="1"/>
          </p:cNvSpPr>
          <p:nvPr>
            <p:ph type="sldNum" sz="quarter" idx="4294967295"/>
          </p:nvPr>
        </p:nvSpPr>
        <p:spPr>
          <a:xfrm>
            <a:off x="0" y="6386513"/>
            <a:ext cx="2057400" cy="365125"/>
          </a:xfrm>
        </p:spPr>
        <p:txBody>
          <a:bodyPr/>
          <a:lstStyle/>
          <a:p>
            <a:r>
              <a:rPr lang="en-US" dirty="0" smtClean="0"/>
              <a:t>MERS of Michigan | </a:t>
            </a:r>
            <a:fld id="{F1385A86-A2DB-4E4A-8BF2-81887E2B31EE}" type="slidenum">
              <a:rPr lang="en-US" smtClean="0"/>
              <a:pPr/>
              <a:t>23</a:t>
            </a:fld>
            <a:endParaRPr lang="en-US" dirty="0"/>
          </a:p>
        </p:txBody>
      </p:sp>
      <p:graphicFrame>
        <p:nvGraphicFramePr>
          <p:cNvPr id="4" name="Diagram 3"/>
          <p:cNvGraphicFramePr/>
          <p:nvPr>
            <p:extLst/>
          </p:nvPr>
        </p:nvGraphicFramePr>
        <p:xfrm>
          <a:off x="1359575" y="1120844"/>
          <a:ext cx="6745425" cy="518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Down Arrow 40"/>
          <p:cNvSpPr/>
          <p:nvPr/>
        </p:nvSpPr>
        <p:spPr>
          <a:xfrm rot="2025919">
            <a:off x="6827641" y="1950049"/>
            <a:ext cx="905256" cy="4314255"/>
          </a:xfrm>
          <a:prstGeom prst="downArrow">
            <a:avLst/>
          </a:prstGeom>
          <a:solidFill>
            <a:srgbClr val="B4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00828" y="1342411"/>
            <a:ext cx="5862918" cy="1200329"/>
          </a:xfrm>
          <a:prstGeom prst="rect">
            <a:avLst/>
          </a:prstGeom>
          <a:noFill/>
        </p:spPr>
        <p:txBody>
          <a:bodyPr wrap="square" rtlCol="0">
            <a:spAutoFit/>
          </a:bodyPr>
          <a:lstStyle/>
          <a:p>
            <a:pPr algn="ctr"/>
            <a:r>
              <a:rPr lang="en-US" sz="3600" b="1" dirty="0" smtClean="0"/>
              <a:t>Highest Interest Rate</a:t>
            </a:r>
          </a:p>
          <a:p>
            <a:pPr algn="ctr"/>
            <a:r>
              <a:rPr lang="en-US" sz="3600" b="1" dirty="0" smtClean="0"/>
              <a:t>% % %</a:t>
            </a:r>
            <a:endParaRPr lang="en-US" sz="3600" b="1" dirty="0"/>
          </a:p>
        </p:txBody>
      </p:sp>
      <p:sp>
        <p:nvSpPr>
          <p:cNvPr id="11" name="TextBox 10"/>
          <p:cNvSpPr txBox="1"/>
          <p:nvPr/>
        </p:nvSpPr>
        <p:spPr>
          <a:xfrm>
            <a:off x="1800828" y="3333872"/>
            <a:ext cx="5862918" cy="954107"/>
          </a:xfrm>
          <a:prstGeom prst="rect">
            <a:avLst/>
          </a:prstGeom>
          <a:noFill/>
        </p:spPr>
        <p:txBody>
          <a:bodyPr wrap="square" rtlCol="0">
            <a:spAutoFit/>
          </a:bodyPr>
          <a:lstStyle/>
          <a:p>
            <a:pPr algn="ctr"/>
            <a:r>
              <a:rPr lang="en-US" sz="2800" b="1" dirty="0" smtClean="0"/>
              <a:t>Next Highest Interest Rate</a:t>
            </a:r>
          </a:p>
          <a:p>
            <a:pPr algn="ctr"/>
            <a:r>
              <a:rPr lang="en-US" sz="2800" b="1" dirty="0" smtClean="0"/>
              <a:t>% %</a:t>
            </a:r>
            <a:endParaRPr lang="en-US" sz="2800" b="1" dirty="0"/>
          </a:p>
        </p:txBody>
      </p:sp>
      <p:sp>
        <p:nvSpPr>
          <p:cNvPr id="12" name="TextBox 11"/>
          <p:cNvSpPr txBox="1"/>
          <p:nvPr/>
        </p:nvSpPr>
        <p:spPr>
          <a:xfrm>
            <a:off x="1800828" y="4908748"/>
            <a:ext cx="5862918" cy="646331"/>
          </a:xfrm>
          <a:prstGeom prst="rect">
            <a:avLst/>
          </a:prstGeom>
          <a:noFill/>
        </p:spPr>
        <p:txBody>
          <a:bodyPr wrap="square" rtlCol="0">
            <a:spAutoFit/>
          </a:bodyPr>
          <a:lstStyle/>
          <a:p>
            <a:pPr algn="ctr"/>
            <a:r>
              <a:rPr lang="en-US" b="1" dirty="0" smtClean="0"/>
              <a:t>Lowest Interest Rate</a:t>
            </a:r>
          </a:p>
          <a:p>
            <a:pPr algn="ctr"/>
            <a:r>
              <a:rPr lang="en-US" b="1" dirty="0" smtClean="0"/>
              <a:t>% </a:t>
            </a:r>
            <a:endParaRPr lang="en-US" b="1" dirty="0"/>
          </a:p>
        </p:txBody>
      </p:sp>
    </p:spTree>
    <p:extLst>
      <p:ext uri="{BB962C8B-B14F-4D97-AF65-F5344CB8AC3E}">
        <p14:creationId xmlns:p14="http://schemas.microsoft.com/office/powerpoint/2010/main" val="2809195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330" y="241745"/>
            <a:ext cx="7886700" cy="621792"/>
          </a:xfrm>
        </p:spPr>
        <p:txBody>
          <a:bodyPr/>
          <a:lstStyle/>
          <a:p>
            <a:r>
              <a:rPr lang="en-US" dirty="0"/>
              <a:t>Debt Consolidation</a:t>
            </a:r>
          </a:p>
        </p:txBody>
      </p:sp>
      <p:sp>
        <p:nvSpPr>
          <p:cNvPr id="3" name="Content Placeholder 2"/>
          <p:cNvSpPr>
            <a:spLocks noGrp="1"/>
          </p:cNvSpPr>
          <p:nvPr>
            <p:ph idx="1"/>
          </p:nvPr>
        </p:nvSpPr>
        <p:spPr>
          <a:xfrm>
            <a:off x="628650" y="997620"/>
            <a:ext cx="6182348" cy="5284929"/>
          </a:xfrm>
        </p:spPr>
        <p:txBody>
          <a:bodyPr/>
          <a:lstStyle/>
          <a:p>
            <a:r>
              <a:rPr lang="en-US" dirty="0" smtClean="0"/>
              <a:t>Plans </a:t>
            </a:r>
            <a:r>
              <a:rPr lang="en-US" dirty="0"/>
              <a:t>involve combining debts into one loan in an attempt to lower monthly payments and interest </a:t>
            </a:r>
            <a:r>
              <a:rPr lang="en-US" dirty="0" smtClean="0"/>
              <a:t>charges</a:t>
            </a:r>
          </a:p>
          <a:p>
            <a:r>
              <a:rPr lang="en-US" dirty="0" smtClean="0"/>
              <a:t>Can </a:t>
            </a:r>
            <a:r>
              <a:rPr lang="en-US" dirty="0"/>
              <a:t>make a lot of sense for people with a high level of debt or paying </a:t>
            </a:r>
            <a:r>
              <a:rPr lang="en-US" dirty="0" smtClean="0"/>
              <a:t>multiple bills</a:t>
            </a:r>
          </a:p>
          <a:p>
            <a:endParaRPr lang="en-US" dirty="0"/>
          </a:p>
        </p:txBody>
      </p:sp>
      <p:sp>
        <p:nvSpPr>
          <p:cNvPr id="4" name="Slide Number Placeholder 3"/>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24</a:t>
            </a:fld>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6900794" y="369834"/>
            <a:ext cx="1905000" cy="1545243"/>
          </a:xfrm>
          <a:prstGeom prst="rect">
            <a:avLst/>
          </a:prstGeom>
        </p:spPr>
      </p:pic>
      <p:pic>
        <p:nvPicPr>
          <p:cNvPr id="7" name="Picture 6"/>
          <p:cNvPicPr>
            <a:picLocks noChangeAspect="1"/>
          </p:cNvPicPr>
          <p:nvPr/>
        </p:nvPicPr>
        <p:blipFill>
          <a:blip r:embed="rId4"/>
          <a:stretch>
            <a:fillRect/>
          </a:stretch>
        </p:blipFill>
        <p:spPr>
          <a:xfrm>
            <a:off x="380999" y="4129094"/>
            <a:ext cx="2500621" cy="1529043"/>
          </a:xfrm>
          <a:prstGeom prst="rect">
            <a:avLst/>
          </a:prstGeom>
        </p:spPr>
      </p:pic>
      <p:sp>
        <p:nvSpPr>
          <p:cNvPr id="8" name="TextBox 7"/>
          <p:cNvSpPr txBox="1"/>
          <p:nvPr/>
        </p:nvSpPr>
        <p:spPr>
          <a:xfrm>
            <a:off x="2621910" y="4531337"/>
            <a:ext cx="6324600" cy="400110"/>
          </a:xfrm>
          <a:prstGeom prst="rect">
            <a:avLst/>
          </a:prstGeom>
          <a:noFill/>
        </p:spPr>
        <p:txBody>
          <a:bodyPr wrap="square" rtlCol="0">
            <a:spAutoFit/>
          </a:bodyPr>
          <a:lstStyle/>
          <a:p>
            <a:r>
              <a:rPr lang="en-US" sz="2000" b="1" dirty="0">
                <a:solidFill>
                  <a:srgbClr val="000000"/>
                </a:solidFill>
              </a:rPr>
              <a:t>National Debt Relief: </a:t>
            </a:r>
            <a:r>
              <a:rPr lang="en-US" sz="2000" b="1" dirty="0" smtClean="0">
                <a:solidFill>
                  <a:srgbClr val="000000"/>
                </a:solidFill>
              </a:rPr>
              <a:t>www.</a:t>
            </a:r>
            <a:r>
              <a:rPr lang="en-US" sz="2000" b="1" i="1" dirty="0" smtClean="0">
                <a:solidFill>
                  <a:srgbClr val="000000"/>
                </a:solidFill>
              </a:rPr>
              <a:t>nationaldebtrelief.com </a:t>
            </a:r>
            <a:endParaRPr lang="en-US" sz="2000" b="1" i="1" dirty="0">
              <a:solidFill>
                <a:srgbClr val="000000"/>
              </a:solidFill>
            </a:endParaRPr>
          </a:p>
        </p:txBody>
      </p:sp>
      <p:grpSp>
        <p:nvGrpSpPr>
          <p:cNvPr id="9" name="Group 8"/>
          <p:cNvGrpSpPr/>
          <p:nvPr/>
        </p:nvGrpSpPr>
        <p:grpSpPr>
          <a:xfrm>
            <a:off x="249446" y="92886"/>
            <a:ext cx="936887" cy="951663"/>
            <a:chOff x="249446" y="92886"/>
            <a:chExt cx="936887" cy="951663"/>
          </a:xfrm>
        </p:grpSpPr>
        <p:sp>
          <p:nvSpPr>
            <p:cNvPr id="10" name="Oval 9"/>
            <p:cNvSpPr/>
            <p:nvPr/>
          </p:nvSpPr>
          <p:spPr>
            <a:xfrm>
              <a:off x="249446" y="107662"/>
              <a:ext cx="936887" cy="936887"/>
            </a:xfrm>
            <a:prstGeom prst="ellipse">
              <a:avLst/>
            </a:prstGeom>
          </p:spPr>
          <p:style>
            <a:lnRef idx="2">
              <a:schemeClr val="lt1">
                <a:hueOff val="0"/>
                <a:satOff val="0"/>
                <a:lumOff val="0"/>
                <a:alphaOff val="0"/>
              </a:schemeClr>
            </a:lnRef>
            <a:fillRef idx="1">
              <a:schemeClr val="accent4">
                <a:tint val="50000"/>
                <a:hueOff val="112857"/>
                <a:satOff val="-18429"/>
                <a:lumOff val="-2801"/>
                <a:alphaOff val="0"/>
              </a:schemeClr>
            </a:fillRef>
            <a:effectRef idx="0">
              <a:schemeClr val="accent4">
                <a:tint val="50000"/>
                <a:hueOff val="112857"/>
                <a:satOff val="-18429"/>
                <a:lumOff val="-2801"/>
                <a:alphaOff val="0"/>
              </a:schemeClr>
            </a:effectRef>
            <a:fontRef idx="minor">
              <a:schemeClr val="lt1">
                <a:hueOff val="0"/>
                <a:satOff val="0"/>
                <a:lumOff val="0"/>
                <a:alphaOff val="0"/>
              </a:schemeClr>
            </a:fontRef>
          </p:style>
        </p:sp>
        <p:sp>
          <p:nvSpPr>
            <p:cNvPr id="11" name="Rectangle 10"/>
            <p:cNvSpPr/>
            <p:nvPr/>
          </p:nvSpPr>
          <p:spPr>
            <a:xfrm>
              <a:off x="433194" y="92886"/>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4</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75710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&amp; Credit Tips</a:t>
            </a:r>
            <a:endParaRPr lang="en-US" dirty="0"/>
          </a:p>
        </p:txBody>
      </p:sp>
      <p:sp>
        <p:nvSpPr>
          <p:cNvPr id="3" name="Content Placeholder 2"/>
          <p:cNvSpPr>
            <a:spLocks noGrp="1"/>
          </p:cNvSpPr>
          <p:nvPr>
            <p:ph idx="1"/>
          </p:nvPr>
        </p:nvSpPr>
        <p:spPr/>
        <p:txBody>
          <a:bodyPr>
            <a:normAutofit/>
          </a:bodyPr>
          <a:lstStyle/>
          <a:p>
            <a:r>
              <a:rPr lang="en-US" b="1" dirty="0" smtClean="0">
                <a:solidFill>
                  <a:srgbClr val="00B0F0"/>
                </a:solidFill>
              </a:rPr>
              <a:t>Do not </a:t>
            </a:r>
            <a:r>
              <a:rPr lang="en-US" dirty="0"/>
              <a:t>take on any new </a:t>
            </a:r>
            <a:r>
              <a:rPr lang="en-US" dirty="0" smtClean="0"/>
              <a:t>debts, if possible</a:t>
            </a:r>
          </a:p>
          <a:p>
            <a:r>
              <a:rPr lang="en-US" dirty="0" smtClean="0"/>
              <a:t>If you need to take on a loan or other type of debt, </a:t>
            </a:r>
            <a:r>
              <a:rPr lang="en-US" b="1" dirty="0" smtClean="0">
                <a:solidFill>
                  <a:srgbClr val="00B0F0"/>
                </a:solidFill>
              </a:rPr>
              <a:t>read the fine print</a:t>
            </a:r>
            <a:r>
              <a:rPr lang="en-US" b="1" dirty="0" smtClean="0"/>
              <a:t> </a:t>
            </a:r>
            <a:r>
              <a:rPr lang="en-US" dirty="0" smtClean="0"/>
              <a:t>carefully and try to negotiate the lowest interest rate possible</a:t>
            </a:r>
            <a:endParaRPr lang="en-US" dirty="0"/>
          </a:p>
          <a:p>
            <a:r>
              <a:rPr lang="en-US" altLang="en-US" b="1" dirty="0" smtClean="0">
                <a:solidFill>
                  <a:srgbClr val="00B0F0"/>
                </a:solidFill>
              </a:rPr>
              <a:t>Don’t </a:t>
            </a:r>
            <a:r>
              <a:rPr lang="en-US" altLang="en-US" b="1" dirty="0">
                <a:solidFill>
                  <a:srgbClr val="00B0F0"/>
                </a:solidFill>
              </a:rPr>
              <a:t>wait </a:t>
            </a:r>
            <a:r>
              <a:rPr lang="en-US" altLang="en-US" dirty="0"/>
              <a:t>too long before getting help if you are experiencing problems dealing with your debt </a:t>
            </a:r>
            <a:r>
              <a:rPr lang="en-US" altLang="en-US" dirty="0" smtClean="0"/>
              <a:t>payments</a:t>
            </a:r>
          </a:p>
          <a:p>
            <a:r>
              <a:rPr lang="en-US" dirty="0"/>
              <a:t>Have a plan in place to </a:t>
            </a:r>
            <a:r>
              <a:rPr lang="en-US" b="1" dirty="0">
                <a:solidFill>
                  <a:srgbClr val="00B0F0"/>
                </a:solidFill>
              </a:rPr>
              <a:t>pay your bills on time, in full</a:t>
            </a:r>
            <a:r>
              <a:rPr lang="en-US" dirty="0"/>
              <a:t>, every </a:t>
            </a:r>
            <a:r>
              <a:rPr lang="en-US" dirty="0" smtClean="0"/>
              <a:t>month</a:t>
            </a:r>
          </a:p>
          <a:p>
            <a:r>
              <a:rPr lang="en-US" b="1" smtClean="0">
                <a:solidFill>
                  <a:srgbClr val="00B0F0"/>
                </a:solidFill>
              </a:rPr>
              <a:t>Stick to your </a:t>
            </a:r>
            <a:r>
              <a:rPr lang="en-US" b="1" dirty="0" smtClean="0">
                <a:solidFill>
                  <a:srgbClr val="00B0F0"/>
                </a:solidFill>
              </a:rPr>
              <a:t>plan!</a:t>
            </a:r>
            <a:endParaRPr lang="en-US" b="1" dirty="0">
              <a:solidFill>
                <a:srgbClr val="00B0F0"/>
              </a:solidFill>
            </a:endParaRPr>
          </a:p>
        </p:txBody>
      </p:sp>
      <p:sp>
        <p:nvSpPr>
          <p:cNvPr id="4" name="Slide Number Placeholder 3"/>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25</a:t>
            </a:fld>
            <a:endParaRPr lang="en-US" dirty="0"/>
          </a:p>
        </p:txBody>
      </p:sp>
    </p:spTree>
    <p:extLst>
      <p:ext uri="{BB962C8B-B14F-4D97-AF65-F5344CB8AC3E}">
        <p14:creationId xmlns:p14="http://schemas.microsoft.com/office/powerpoint/2010/main" val="267238683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6557" y="2454282"/>
            <a:ext cx="4389120" cy="2146433"/>
          </a:xfrm>
        </p:spPr>
        <p:txBody>
          <a:bodyPr>
            <a:normAutofit fontScale="90000"/>
          </a:bodyPr>
          <a:lstStyle/>
          <a:p>
            <a:pPr>
              <a:spcAft>
                <a:spcPts val="600"/>
              </a:spcAft>
            </a:pPr>
            <a:r>
              <a:rPr lang="en-US" dirty="0" smtClean="0"/>
              <a:t/>
            </a:r>
            <a:br>
              <a:rPr lang="en-US" dirty="0" smtClean="0"/>
            </a:br>
            <a:r>
              <a:rPr lang="en-US" dirty="0" smtClean="0"/>
              <a:t/>
            </a:r>
            <a:br>
              <a:rPr lang="en-US" dirty="0" smtClean="0"/>
            </a:br>
            <a:r>
              <a:rPr lang="en-US" dirty="0" smtClean="0"/>
              <a:t>Building a Better Budget</a:t>
            </a:r>
            <a:br>
              <a:rPr lang="en-US" dirty="0" smtClean="0"/>
            </a:br>
            <a:r>
              <a:rPr lang="en-US" dirty="0" smtClean="0"/>
              <a:t/>
            </a:r>
            <a:br>
              <a:rPr lang="en-US" dirty="0" smtClean="0"/>
            </a:br>
            <a:r>
              <a:rPr lang="en-US" sz="2200" b="0" i="1" dirty="0" smtClean="0"/>
              <a:t>Updated January 2022</a:t>
            </a:r>
            <a:endParaRPr lang="en-US" sz="1800" b="0" i="1" dirty="0"/>
          </a:p>
        </p:txBody>
      </p:sp>
    </p:spTree>
    <p:extLst>
      <p:ext uri="{BB962C8B-B14F-4D97-AF65-F5344CB8AC3E}">
        <p14:creationId xmlns:p14="http://schemas.microsoft.com/office/powerpoint/2010/main" val="393478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solidFill>
                <a:srgbClr val="FF0000"/>
              </a:solidFill>
            </a:endParaRPr>
          </a:p>
        </p:txBody>
      </p:sp>
      <p:sp>
        <p:nvSpPr>
          <p:cNvPr id="5" name="Content Placeholder 4"/>
          <p:cNvSpPr>
            <a:spLocks noGrp="1"/>
          </p:cNvSpPr>
          <p:nvPr>
            <p:ph idx="1"/>
          </p:nvPr>
        </p:nvSpPr>
        <p:spPr/>
        <p:txBody>
          <a:bodyPr/>
          <a:lstStyle/>
          <a:p>
            <a:r>
              <a:rPr lang="en-US" dirty="0" smtClean="0"/>
              <a:t>Purpose of a Budget</a:t>
            </a:r>
            <a:endParaRPr lang="en-US" dirty="0"/>
          </a:p>
          <a:p>
            <a:r>
              <a:rPr lang="en-US" dirty="0" smtClean="0"/>
              <a:t>Building Your </a:t>
            </a:r>
            <a:r>
              <a:rPr lang="en-US" dirty="0"/>
              <a:t>B</a:t>
            </a:r>
            <a:r>
              <a:rPr lang="en-US" dirty="0" smtClean="0"/>
              <a:t>udget</a:t>
            </a:r>
            <a:endParaRPr lang="en-US" dirty="0"/>
          </a:p>
          <a:p>
            <a:r>
              <a:rPr lang="en-US" dirty="0" smtClean="0"/>
              <a:t>Identifying and Addressing Budget Gaps</a:t>
            </a:r>
          </a:p>
          <a:p>
            <a:r>
              <a:rPr lang="en-US" dirty="0" smtClean="0"/>
              <a:t>Budgeting Tools and Tips</a:t>
            </a:r>
          </a:p>
          <a:p>
            <a:r>
              <a:rPr lang="en-US" dirty="0" smtClean="0"/>
              <a:t>Monitoring Your Plan and Key Action </a:t>
            </a:r>
            <a:r>
              <a:rPr lang="en-US" dirty="0"/>
              <a:t>I</a:t>
            </a:r>
            <a:r>
              <a:rPr lang="en-US" dirty="0" smtClean="0"/>
              <a:t>tems</a:t>
            </a:r>
          </a:p>
          <a:p>
            <a:endParaRPr lang="en-US" dirty="0" smtClean="0"/>
          </a:p>
        </p:txBody>
      </p:sp>
      <p:sp>
        <p:nvSpPr>
          <p:cNvPr id="2" name="Slide Number Placeholder 1"/>
          <p:cNvSpPr>
            <a:spLocks noGrp="1"/>
          </p:cNvSpPr>
          <p:nvPr>
            <p:ph type="sldNum" sz="quarter" idx="4294967295"/>
          </p:nvPr>
        </p:nvSpPr>
        <p:spPr>
          <a:xfrm>
            <a:off x="0" y="6645275"/>
            <a:ext cx="2133600" cy="212725"/>
          </a:xfrm>
          <a:prstGeom prst="rect">
            <a:avLst/>
          </a:prstGeom>
        </p:spPr>
        <p:txBody>
          <a:bodyPr/>
          <a:lstStyle/>
          <a:p>
            <a:pPr>
              <a:defRPr/>
            </a:pPr>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defRPr/>
              </a:pPr>
              <a:t>27</a:t>
            </a:fld>
            <a:endParaRPr lang="en-US" dirty="0" smtClean="0">
              <a:solidFill>
                <a:srgbClr val="000000">
                  <a:tint val="75000"/>
                </a:srgbClr>
              </a:solidFill>
            </a:endParaRPr>
          </a:p>
          <a:p>
            <a:pPr>
              <a:defRPr/>
            </a:pPr>
            <a:endParaRPr lang="en-US" dirty="0">
              <a:solidFill>
                <a:srgbClr val="000000">
                  <a:tint val="75000"/>
                </a:srgbClr>
              </a:solidFill>
            </a:endParaRPr>
          </a:p>
        </p:txBody>
      </p:sp>
    </p:spTree>
    <p:extLst>
      <p:ext uri="{BB962C8B-B14F-4D97-AF65-F5344CB8AC3E}">
        <p14:creationId xmlns:p14="http://schemas.microsoft.com/office/powerpoint/2010/main" val="55725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0" y="6645275"/>
            <a:ext cx="2133600" cy="212725"/>
          </a:xfrm>
          <a:prstGeom prst="rect">
            <a:avLst/>
          </a:prstGeom>
        </p:spPr>
        <p:txBody>
          <a:bodyPr/>
          <a:lstStyle/>
          <a:p>
            <a:pPr>
              <a:defRPr/>
            </a:pPr>
            <a:r>
              <a:rPr lang="en-US" dirty="0" smtClean="0">
                <a:solidFill>
                  <a:srgbClr val="000000">
                    <a:tint val="75000"/>
                  </a:srgbClr>
                </a:solidFill>
              </a:rPr>
              <a:t>MERS of Michigan | </a:t>
            </a:r>
            <a:fld id="{2244BD62-81C1-4383-9C1B-8D894BB949B3}" type="slidenum">
              <a:rPr lang="en-US" smtClean="0">
                <a:solidFill>
                  <a:srgbClr val="000000">
                    <a:tint val="75000"/>
                  </a:srgbClr>
                </a:solidFill>
              </a:rPr>
              <a:t>28</a:t>
            </a:fld>
            <a:endParaRPr lang="en-US" dirty="0" smtClean="0">
              <a:solidFill>
                <a:srgbClr val="000000">
                  <a:tint val="75000"/>
                </a:srgbClr>
              </a:solidFill>
            </a:endParaRPr>
          </a:p>
          <a:p>
            <a:pPr>
              <a:defRPr/>
            </a:pPr>
            <a:endParaRPr lang="en-US" dirty="0">
              <a:solidFill>
                <a:srgbClr val="000000">
                  <a:tint val="75000"/>
                </a:srgbClr>
              </a:solidFill>
            </a:endParaRPr>
          </a:p>
        </p:txBody>
      </p:sp>
      <p:pic>
        <p:nvPicPr>
          <p:cNvPr id="1026" name="Picture 2" descr="Sinking Ship by Q80designer on DeviantAr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78550"/>
            <a:ext cx="9777985" cy="978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9768" y="591313"/>
            <a:ext cx="5141976" cy="2893100"/>
          </a:xfrm>
          <a:prstGeom prst="rect">
            <a:avLst/>
          </a:prstGeom>
          <a:noFill/>
        </p:spPr>
        <p:txBody>
          <a:bodyPr wrap="square" rtlCol="0">
            <a:spAutoFit/>
          </a:bodyPr>
          <a:lstStyle/>
          <a:p>
            <a:r>
              <a:rPr lang="en-US" sz="3600" b="1" dirty="0" smtClean="0">
                <a:latin typeface="Papyrus" panose="03070502060502030205" pitchFamily="66" charset="0"/>
              </a:rPr>
              <a:t>“Beware of little </a:t>
            </a:r>
          </a:p>
          <a:p>
            <a:r>
              <a:rPr lang="en-US" sz="3600" b="1" dirty="0" smtClean="0">
                <a:latin typeface="Papyrus" panose="03070502060502030205" pitchFamily="66" charset="0"/>
              </a:rPr>
              <a:t>expenses;</a:t>
            </a:r>
          </a:p>
          <a:p>
            <a:r>
              <a:rPr lang="en-US" sz="3600" b="1" dirty="0">
                <a:latin typeface="Papyrus" panose="03070502060502030205" pitchFamily="66" charset="0"/>
              </a:rPr>
              <a:t>a</a:t>
            </a:r>
            <a:r>
              <a:rPr lang="en-US" sz="3600" b="1" dirty="0" smtClean="0">
                <a:latin typeface="Papyrus" panose="03070502060502030205" pitchFamily="66" charset="0"/>
              </a:rPr>
              <a:t> small leak will sink a  </a:t>
            </a:r>
          </a:p>
          <a:p>
            <a:r>
              <a:rPr lang="en-US" sz="3600" b="1" dirty="0" smtClean="0">
                <a:latin typeface="Papyrus" panose="03070502060502030205" pitchFamily="66" charset="0"/>
              </a:rPr>
              <a:t>great ship.”</a:t>
            </a:r>
            <a:endParaRPr lang="en-US" sz="3600" b="1" dirty="0">
              <a:latin typeface="Papyrus" panose="03070502060502030205" pitchFamily="66" charset="0"/>
            </a:endParaRPr>
          </a:p>
          <a:p>
            <a:pPr algn="r"/>
            <a:r>
              <a:rPr lang="en-US" sz="2000" b="1" dirty="0">
                <a:latin typeface="Papyrus" panose="03070502060502030205" pitchFamily="66" charset="0"/>
              </a:rPr>
              <a:t> </a:t>
            </a:r>
            <a:r>
              <a:rPr lang="en-US" sz="2000" b="1" dirty="0" smtClean="0">
                <a:latin typeface="Papyrus" panose="03070502060502030205" pitchFamily="66" charset="0"/>
              </a:rPr>
              <a:t>-Benjamin Franklin</a:t>
            </a:r>
            <a:endParaRPr lang="en-US" sz="2000" b="1" dirty="0">
              <a:latin typeface="Papyrus" panose="03070502060502030205" pitchFamily="66" charset="0"/>
            </a:endParaRPr>
          </a:p>
          <a:p>
            <a:endParaRPr lang="en-US" dirty="0"/>
          </a:p>
        </p:txBody>
      </p:sp>
    </p:spTree>
    <p:extLst>
      <p:ext uri="{BB962C8B-B14F-4D97-AF65-F5344CB8AC3E}">
        <p14:creationId xmlns:p14="http://schemas.microsoft.com/office/powerpoint/2010/main" val="328670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Purpose of a Budget </a:t>
            </a:r>
            <a:endParaRPr lang="en-US" dirty="0"/>
          </a:p>
        </p:txBody>
      </p:sp>
    </p:spTree>
    <p:extLst>
      <p:ext uri="{BB962C8B-B14F-4D97-AF65-F5344CB8AC3E}">
        <p14:creationId xmlns:p14="http://schemas.microsoft.com/office/powerpoint/2010/main" val="115722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Debt – Good vs. Bad and How Much is Too Much?</a:t>
            </a:r>
          </a:p>
        </p:txBody>
      </p:sp>
    </p:spTree>
    <p:extLst>
      <p:ext uri="{BB962C8B-B14F-4D97-AF65-F5344CB8AC3E}">
        <p14:creationId xmlns:p14="http://schemas.microsoft.com/office/powerpoint/2010/main" val="4071362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Budget Benefits	</a:t>
            </a:r>
            <a:endParaRPr lang="en-US" dirty="0"/>
          </a:p>
        </p:txBody>
      </p:sp>
      <p:sp>
        <p:nvSpPr>
          <p:cNvPr id="6" name="TextBox 5"/>
          <p:cNvSpPr txBox="1"/>
          <p:nvPr/>
        </p:nvSpPr>
        <p:spPr>
          <a:xfrm>
            <a:off x="628650" y="1074026"/>
            <a:ext cx="4495800" cy="461665"/>
          </a:xfrm>
          <a:prstGeom prst="rect">
            <a:avLst/>
          </a:prstGeom>
          <a:noFill/>
        </p:spPr>
        <p:txBody>
          <a:bodyPr wrap="square" rtlCol="0">
            <a:spAutoFit/>
          </a:bodyPr>
          <a:lstStyle/>
          <a:p>
            <a:r>
              <a:rPr lang="en-US" sz="2400" dirty="0" smtClean="0">
                <a:solidFill>
                  <a:srgbClr val="000000"/>
                </a:solidFill>
              </a:rPr>
              <a:t>A budget </a:t>
            </a:r>
            <a:r>
              <a:rPr lang="en-US" sz="2400" dirty="0">
                <a:solidFill>
                  <a:srgbClr val="000000"/>
                </a:solidFill>
              </a:rPr>
              <a:t>can:</a:t>
            </a:r>
          </a:p>
        </p:txBody>
      </p:sp>
      <p:grpSp>
        <p:nvGrpSpPr>
          <p:cNvPr id="4" name="Group 3"/>
          <p:cNvGrpSpPr/>
          <p:nvPr/>
        </p:nvGrpSpPr>
        <p:grpSpPr>
          <a:xfrm>
            <a:off x="628650" y="1537172"/>
            <a:ext cx="5675362" cy="4087758"/>
            <a:chOff x="1258837" y="1933779"/>
            <a:chExt cx="5675362" cy="4087758"/>
          </a:xfrm>
        </p:grpSpPr>
        <p:pic>
          <p:nvPicPr>
            <p:cNvPr id="2" name="Picture 1"/>
            <p:cNvPicPr>
              <a:picLocks noChangeAspect="1"/>
            </p:cNvPicPr>
            <p:nvPr/>
          </p:nvPicPr>
          <p:blipFill>
            <a:blip r:embed="rId3">
              <a:grayscl/>
            </a:blip>
            <a:stretch>
              <a:fillRect/>
            </a:stretch>
          </p:blipFill>
          <p:spPr>
            <a:xfrm>
              <a:off x="1322311" y="1933779"/>
              <a:ext cx="947079" cy="948755"/>
            </a:xfrm>
            <a:prstGeom prst="rect">
              <a:avLst/>
            </a:prstGeom>
          </p:spPr>
        </p:pic>
        <p:pic>
          <p:nvPicPr>
            <p:cNvPr id="7" name="Picture 6"/>
            <p:cNvPicPr>
              <a:picLocks noChangeAspect="1"/>
            </p:cNvPicPr>
            <p:nvPr/>
          </p:nvPicPr>
          <p:blipFill>
            <a:blip r:embed="rId4">
              <a:grayscl/>
            </a:blip>
            <a:stretch>
              <a:fillRect/>
            </a:stretch>
          </p:blipFill>
          <p:spPr>
            <a:xfrm rot="1416969">
              <a:off x="1573533" y="3184687"/>
              <a:ext cx="452693" cy="720955"/>
            </a:xfrm>
            <a:prstGeom prst="rect">
              <a:avLst/>
            </a:prstGeom>
          </p:spPr>
        </p:pic>
        <p:pic>
          <p:nvPicPr>
            <p:cNvPr id="8" name="Picture 7"/>
            <p:cNvPicPr>
              <a:picLocks noChangeAspect="1"/>
            </p:cNvPicPr>
            <p:nvPr/>
          </p:nvPicPr>
          <p:blipFill>
            <a:blip r:embed="rId5">
              <a:grayscl/>
            </a:blip>
            <a:stretch>
              <a:fillRect/>
            </a:stretch>
          </p:blipFill>
          <p:spPr>
            <a:xfrm>
              <a:off x="1258837" y="4204077"/>
              <a:ext cx="722363" cy="685224"/>
            </a:xfrm>
            <a:prstGeom prst="rect">
              <a:avLst/>
            </a:prstGeom>
          </p:spPr>
        </p:pic>
        <p:pic>
          <p:nvPicPr>
            <p:cNvPr id="9" name="Picture 8"/>
            <p:cNvPicPr>
              <a:picLocks noChangeAspect="1"/>
            </p:cNvPicPr>
            <p:nvPr/>
          </p:nvPicPr>
          <p:blipFill>
            <a:blip r:embed="rId6">
              <a:grayscl/>
            </a:blip>
            <a:stretch>
              <a:fillRect/>
            </a:stretch>
          </p:blipFill>
          <p:spPr>
            <a:xfrm>
              <a:off x="1258837" y="5316304"/>
              <a:ext cx="884024" cy="705233"/>
            </a:xfrm>
            <a:prstGeom prst="rect">
              <a:avLst/>
            </a:prstGeom>
          </p:spPr>
        </p:pic>
        <p:sp>
          <p:nvSpPr>
            <p:cNvPr id="11" name="TextBox 10"/>
            <p:cNvSpPr txBox="1"/>
            <p:nvPr/>
          </p:nvSpPr>
          <p:spPr>
            <a:xfrm>
              <a:off x="2329770" y="2216093"/>
              <a:ext cx="4604429" cy="400110"/>
            </a:xfrm>
            <a:prstGeom prst="rect">
              <a:avLst/>
            </a:prstGeom>
            <a:noFill/>
          </p:spPr>
          <p:txBody>
            <a:bodyPr wrap="square" rtlCol="0">
              <a:spAutoFit/>
            </a:bodyPr>
            <a:lstStyle/>
            <a:p>
              <a:r>
                <a:rPr lang="en-US" sz="2000" dirty="0">
                  <a:solidFill>
                    <a:srgbClr val="000000"/>
                  </a:solidFill>
                </a:rPr>
                <a:t>Provide guidance and direction</a:t>
              </a:r>
            </a:p>
          </p:txBody>
        </p:sp>
        <p:sp>
          <p:nvSpPr>
            <p:cNvPr id="13" name="TextBox 12"/>
            <p:cNvSpPr txBox="1"/>
            <p:nvPr/>
          </p:nvSpPr>
          <p:spPr>
            <a:xfrm>
              <a:off x="2329770" y="3280479"/>
              <a:ext cx="2545438" cy="400110"/>
            </a:xfrm>
            <a:prstGeom prst="rect">
              <a:avLst/>
            </a:prstGeom>
            <a:noFill/>
          </p:spPr>
          <p:txBody>
            <a:bodyPr wrap="square" rtlCol="0">
              <a:spAutoFit/>
            </a:bodyPr>
            <a:lstStyle/>
            <a:p>
              <a:r>
                <a:rPr lang="en-US" sz="2000" dirty="0">
                  <a:solidFill>
                    <a:srgbClr val="000000"/>
                  </a:solidFill>
                </a:rPr>
                <a:t>Facilitate planning</a:t>
              </a:r>
            </a:p>
          </p:txBody>
        </p:sp>
        <p:sp>
          <p:nvSpPr>
            <p:cNvPr id="14" name="TextBox 13"/>
            <p:cNvSpPr txBox="1"/>
            <p:nvPr/>
          </p:nvSpPr>
          <p:spPr>
            <a:xfrm>
              <a:off x="2329770" y="4367652"/>
              <a:ext cx="3613829" cy="400110"/>
            </a:xfrm>
            <a:prstGeom prst="rect">
              <a:avLst/>
            </a:prstGeom>
            <a:noFill/>
          </p:spPr>
          <p:txBody>
            <a:bodyPr wrap="square" rtlCol="0">
              <a:spAutoFit/>
            </a:bodyPr>
            <a:lstStyle/>
            <a:p>
              <a:r>
                <a:rPr lang="en-US" sz="2000" dirty="0">
                  <a:solidFill>
                    <a:srgbClr val="000000"/>
                  </a:solidFill>
                </a:rPr>
                <a:t>Motivate and inspire action</a:t>
              </a:r>
            </a:p>
          </p:txBody>
        </p:sp>
        <p:sp>
          <p:nvSpPr>
            <p:cNvPr id="15" name="TextBox 14"/>
            <p:cNvSpPr txBox="1"/>
            <p:nvPr/>
          </p:nvSpPr>
          <p:spPr>
            <a:xfrm>
              <a:off x="2329770" y="5444567"/>
              <a:ext cx="3766229" cy="400110"/>
            </a:xfrm>
            <a:prstGeom prst="rect">
              <a:avLst/>
            </a:prstGeom>
            <a:noFill/>
          </p:spPr>
          <p:txBody>
            <a:bodyPr wrap="square" rtlCol="0">
              <a:spAutoFit/>
            </a:bodyPr>
            <a:lstStyle/>
            <a:p>
              <a:r>
                <a:rPr lang="en-US" sz="2000" dirty="0">
                  <a:solidFill>
                    <a:srgbClr val="000000"/>
                  </a:solidFill>
                </a:rPr>
                <a:t>Help evaluate progress</a:t>
              </a:r>
            </a:p>
          </p:txBody>
        </p:sp>
      </p:grpSp>
      <p:sp>
        <p:nvSpPr>
          <p:cNvPr id="17" name="Slide Number Placeholder 1"/>
          <p:cNvSpPr txBox="1">
            <a:spLocks/>
          </p:cNvSpPr>
          <p:nvPr/>
        </p:nvSpPr>
        <p:spPr>
          <a:xfrm>
            <a:off x="-337750" y="6532964"/>
            <a:ext cx="2133600" cy="2127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tint val="75000"/>
                  </a:srgbClr>
                </a:solidFill>
              </a:rPr>
              <a:t>MERS of Michigan | </a:t>
            </a:r>
            <a:fld id="{91227C54-E583-4AA8-8649-E6914731B7B3}" type="slidenum">
              <a:rPr lang="en-US" smtClean="0">
                <a:solidFill>
                  <a:srgbClr val="000000">
                    <a:tint val="75000"/>
                  </a:srgbClr>
                </a:solidFill>
              </a:rPr>
              <a:t>30</a:t>
            </a:fld>
            <a:endParaRPr lang="en-US" dirty="0">
              <a:solidFill>
                <a:srgbClr val="000000">
                  <a:tint val="75000"/>
                </a:srgbClr>
              </a:solidFill>
            </a:endParaRPr>
          </a:p>
        </p:txBody>
      </p:sp>
    </p:spTree>
    <p:extLst>
      <p:ext uri="{BB962C8B-B14F-4D97-AF65-F5344CB8AC3E}">
        <p14:creationId xmlns:p14="http://schemas.microsoft.com/office/powerpoint/2010/main" val="361505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Building a Budget</a:t>
            </a:r>
          </a:p>
        </p:txBody>
      </p:sp>
      <p:sp>
        <p:nvSpPr>
          <p:cNvPr id="3" name="Content Placeholder 2"/>
          <p:cNvSpPr>
            <a:spLocks noGrp="1"/>
          </p:cNvSpPr>
          <p:nvPr>
            <p:ph idx="1"/>
          </p:nvPr>
        </p:nvSpPr>
        <p:spPr>
          <a:xfrm>
            <a:off x="628650" y="950168"/>
            <a:ext cx="7886700" cy="5150596"/>
          </a:xfrm>
        </p:spPr>
        <p:txBody>
          <a:bodyPr rtlCol="0">
            <a:normAutofit/>
          </a:bodyPr>
          <a:lstStyle/>
          <a:p>
            <a:pPr marL="0" indent="0" fontAlgn="auto">
              <a:spcAft>
                <a:spcPts val="0"/>
              </a:spcAft>
              <a:buNone/>
              <a:defRPr/>
            </a:pPr>
            <a:r>
              <a:rPr lang="en-US" dirty="0" smtClean="0">
                <a:ea typeface="Palatino-Roman"/>
                <a:cs typeface="Palatino-Roman"/>
              </a:rPr>
              <a:t>A good budget will help you to compare your </a:t>
            </a:r>
            <a:r>
              <a:rPr lang="en-US" i="1" dirty="0" smtClean="0">
                <a:ea typeface="Palatino-Roman"/>
                <a:cs typeface="Palatino-Roman"/>
              </a:rPr>
              <a:t>income</a:t>
            </a:r>
            <a:r>
              <a:rPr lang="en-US" dirty="0" smtClean="0">
                <a:ea typeface="Palatino-Roman"/>
                <a:cs typeface="Palatino-Roman"/>
              </a:rPr>
              <a:t> to your </a:t>
            </a:r>
            <a:r>
              <a:rPr lang="en-US" i="1" dirty="0" smtClean="0">
                <a:ea typeface="Palatino-Roman"/>
                <a:cs typeface="Palatino-Roman"/>
              </a:rPr>
              <a:t>debts</a:t>
            </a:r>
            <a:r>
              <a:rPr lang="en-US" dirty="0" smtClean="0">
                <a:ea typeface="Palatino-Roman"/>
                <a:cs typeface="Palatino-Roman"/>
              </a:rPr>
              <a:t> and </a:t>
            </a:r>
            <a:r>
              <a:rPr lang="en-US" i="1" dirty="0" smtClean="0">
                <a:ea typeface="Palatino-Roman"/>
                <a:cs typeface="Palatino-Roman"/>
              </a:rPr>
              <a:t>expenses.</a:t>
            </a:r>
          </a:p>
          <a:p>
            <a:pPr fontAlgn="auto">
              <a:spcAft>
                <a:spcPts val="0"/>
              </a:spcAft>
              <a:defRPr/>
            </a:pPr>
            <a:endParaRPr lang="en-US" i="1" dirty="0" smtClean="0"/>
          </a:p>
          <a:p>
            <a:pPr fontAlgn="auto">
              <a:spcAft>
                <a:spcPts val="0"/>
              </a:spcAft>
              <a:defRPr/>
            </a:pPr>
            <a:endParaRPr lang="en-US" i="1" dirty="0" smtClean="0"/>
          </a:p>
        </p:txBody>
      </p:sp>
      <p:sp>
        <p:nvSpPr>
          <p:cNvPr id="4" name="Content Placeholder 2"/>
          <p:cNvSpPr txBox="1">
            <a:spLocks/>
          </p:cNvSpPr>
          <p:nvPr/>
        </p:nvSpPr>
        <p:spPr>
          <a:xfrm>
            <a:off x="1540542" y="2018626"/>
            <a:ext cx="7886700" cy="42985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Arial" panose="020B0604020202020204" pitchFamily="34" charset="0"/>
              <a:buNone/>
              <a:defRPr/>
            </a:pPr>
            <a:r>
              <a:rPr lang="en-US" b="1" i="1" dirty="0" smtClean="0">
                <a:ea typeface="Palatino-Roman"/>
                <a:cs typeface="Palatino-Roman"/>
              </a:rPr>
              <a:t>Income</a:t>
            </a:r>
          </a:p>
          <a:p>
            <a:pPr>
              <a:spcBef>
                <a:spcPts val="600"/>
              </a:spcBef>
              <a:buFont typeface="Arial" panose="020B0604020202020204" pitchFamily="34" charset="0"/>
              <a:buNone/>
              <a:defRPr/>
            </a:pPr>
            <a:endParaRPr lang="en-US" dirty="0" smtClean="0">
              <a:latin typeface="Comic Sans MS"/>
              <a:ea typeface="Times New Roman"/>
              <a:cs typeface="Times New Roman"/>
            </a:endParaRPr>
          </a:p>
          <a:p>
            <a:pPr>
              <a:spcBef>
                <a:spcPts val="600"/>
              </a:spcBef>
              <a:buFont typeface="Arial" panose="020B0604020202020204" pitchFamily="34" charset="0"/>
              <a:buNone/>
              <a:defRPr/>
            </a:pPr>
            <a:r>
              <a:rPr lang="en-US" b="1" i="1" dirty="0" smtClean="0"/>
              <a:t>Expenses</a:t>
            </a:r>
          </a:p>
          <a:p>
            <a:pPr>
              <a:spcBef>
                <a:spcPts val="600"/>
              </a:spcBef>
              <a:buFont typeface="Arial" panose="020B0604020202020204" pitchFamily="34" charset="0"/>
              <a:buNone/>
              <a:defRPr/>
            </a:pPr>
            <a:endParaRPr lang="en-US" b="1" i="1" dirty="0" smtClean="0"/>
          </a:p>
          <a:p>
            <a:pPr>
              <a:spcBef>
                <a:spcPts val="600"/>
              </a:spcBef>
              <a:buFont typeface="Arial" panose="020B0604020202020204" pitchFamily="34" charset="0"/>
              <a:buNone/>
              <a:defRPr/>
            </a:pPr>
            <a:r>
              <a:rPr lang="en-US" b="1" i="1" dirty="0" smtClean="0"/>
              <a:t>Debts</a:t>
            </a:r>
            <a:endParaRPr lang="en-US" dirty="0" smtClean="0"/>
          </a:p>
          <a:p>
            <a:pPr>
              <a:buFont typeface="Arial" panose="020B0604020202020204" pitchFamily="34" charset="0"/>
              <a:buNone/>
              <a:defRPr/>
            </a:pPr>
            <a:endParaRPr lang="en-US" dirty="0" smtClean="0"/>
          </a:p>
        </p:txBody>
      </p:sp>
      <p:pic>
        <p:nvPicPr>
          <p:cNvPr id="2" name="Picture 1" descr="File:Green cross.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51" y="2018626"/>
            <a:ext cx="438912" cy="438912"/>
          </a:xfrm>
          <a:prstGeom prst="rect">
            <a:avLst/>
          </a:prstGeom>
        </p:spPr>
      </p:pic>
      <p:pic>
        <p:nvPicPr>
          <p:cNvPr id="5" name="Picture 4" descr="Plus PNG"/>
          <p:cNvPicPr>
            <a:picLocks noChangeAspect="1"/>
          </p:cNvPicPr>
          <p:nvPr/>
        </p:nvPicPr>
        <p:blipFill rotWithShape="1">
          <a:blip r:embed="rId4" cstate="print">
            <a:extLst>
              <a:ext uri="{28A0092B-C50C-407E-A947-70E740481C1C}">
                <a14:useLocalDpi xmlns:a14="http://schemas.microsoft.com/office/drawing/2010/main" val="0"/>
              </a:ext>
            </a:extLst>
          </a:blip>
          <a:srcRect l="56068"/>
          <a:stretch/>
        </p:blipFill>
        <p:spPr>
          <a:xfrm>
            <a:off x="949673" y="2893048"/>
            <a:ext cx="590869" cy="571046"/>
          </a:xfrm>
          <a:prstGeom prst="rect">
            <a:avLst/>
          </a:prstGeom>
        </p:spPr>
      </p:pic>
      <p:pic>
        <p:nvPicPr>
          <p:cNvPr id="6" name="Picture 5" descr="Green Arrows Free Stock Photo - Public Domain Pictures"/>
          <p:cNvPicPr>
            <a:picLocks noChangeAspect="1"/>
          </p:cNvPicPr>
          <p:nvPr/>
        </p:nvPicPr>
        <p:blipFill rotWithShape="1">
          <a:blip r:embed="rId5" cstate="print">
            <a:extLst>
              <a:ext uri="{28A0092B-C50C-407E-A947-70E740481C1C}">
                <a14:useLocalDpi xmlns:a14="http://schemas.microsoft.com/office/drawing/2010/main" val="0"/>
              </a:ext>
            </a:extLst>
          </a:blip>
          <a:srcRect t="-10703" b="17353"/>
          <a:stretch/>
        </p:blipFill>
        <p:spPr>
          <a:xfrm>
            <a:off x="901202" y="3683550"/>
            <a:ext cx="687810" cy="500814"/>
          </a:xfrm>
          <a:prstGeom prst="rect">
            <a:avLst/>
          </a:prstGeom>
        </p:spPr>
      </p:pic>
      <p:sp>
        <p:nvSpPr>
          <p:cNvPr id="7" name="Slide Number Placeholder 6"/>
          <p:cNvSpPr>
            <a:spLocks noGrp="1"/>
          </p:cNvSpPr>
          <p:nvPr>
            <p:ph type="sldNum" sz="quarter" idx="4"/>
          </p:nvPr>
        </p:nvSpPr>
        <p:spPr/>
        <p:txBody>
          <a:bodyPr/>
          <a:lstStyle/>
          <a:p>
            <a:pPr algn="l"/>
            <a:r>
              <a:rPr lang="en-US" smtClean="0"/>
              <a:t>MERS of Michigan | </a:t>
            </a:r>
            <a:fld id="{F1385A86-A2DB-4E4A-8BF2-81887E2B31EE}" type="slidenum">
              <a:rPr lang="en-US" smtClean="0"/>
              <a:pPr algn="l"/>
              <a:t>31</a:t>
            </a:fld>
            <a:endParaRPr lang="en-US" dirty="0"/>
          </a:p>
        </p:txBody>
      </p:sp>
    </p:spTree>
    <p:extLst>
      <p:ext uri="{BB962C8B-B14F-4D97-AF65-F5344CB8AC3E}">
        <p14:creationId xmlns:p14="http://schemas.microsoft.com/office/powerpoint/2010/main" val="3324313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Your Budget</a:t>
            </a:r>
            <a:endParaRPr lang="en-US" dirty="0"/>
          </a:p>
        </p:txBody>
      </p:sp>
    </p:spTree>
    <p:extLst>
      <p:ext uri="{BB962C8B-B14F-4D97-AF65-F5344CB8AC3E}">
        <p14:creationId xmlns:p14="http://schemas.microsoft.com/office/powerpoint/2010/main" val="3081544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8650" y="1000091"/>
            <a:ext cx="4248819" cy="5263850"/>
          </a:xfrm>
          <a:prstGeom prst="rect">
            <a:avLst/>
          </a:prstGeom>
          <a:ln>
            <a:solidFill>
              <a:schemeClr val="tx1"/>
            </a:solidFill>
          </a:ln>
        </p:spPr>
      </p:pic>
      <p:sp>
        <p:nvSpPr>
          <p:cNvPr id="2" name="Title 1"/>
          <p:cNvSpPr>
            <a:spLocks noGrp="1"/>
          </p:cNvSpPr>
          <p:nvPr>
            <p:ph type="title"/>
          </p:nvPr>
        </p:nvSpPr>
        <p:spPr/>
        <p:txBody>
          <a:bodyPr/>
          <a:lstStyle/>
          <a:p>
            <a:r>
              <a:rPr lang="en-US" sz="3200" dirty="0" smtClean="0"/>
              <a:t>Complete a Household Budgeting Worksheet</a:t>
            </a:r>
            <a:endParaRPr lang="en-US" sz="3200" dirty="0"/>
          </a:p>
        </p:txBody>
      </p:sp>
      <p:sp>
        <p:nvSpPr>
          <p:cNvPr id="4" name="Slide Number Placeholder 3"/>
          <p:cNvSpPr>
            <a:spLocks noGrp="1"/>
          </p:cNvSpPr>
          <p:nvPr>
            <p:ph type="sldNum" sz="quarter" idx="4"/>
          </p:nvPr>
        </p:nvSpPr>
        <p:spPr>
          <a:xfrm>
            <a:off x="0" y="6386513"/>
            <a:ext cx="2124075"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33</a:t>
            </a:fld>
            <a:endParaRPr lang="en-US" dirty="0" smtClean="0">
              <a:solidFill>
                <a:srgbClr val="000000">
                  <a:tint val="75000"/>
                </a:srgbClr>
              </a:solidFill>
            </a:endParaRPr>
          </a:p>
        </p:txBody>
      </p:sp>
      <p:sp>
        <p:nvSpPr>
          <p:cNvPr id="6" name="TextBox 5"/>
          <p:cNvSpPr txBox="1"/>
          <p:nvPr/>
        </p:nvSpPr>
        <p:spPr>
          <a:xfrm>
            <a:off x="5629976" y="1439210"/>
            <a:ext cx="4495800" cy="830997"/>
          </a:xfrm>
          <a:prstGeom prst="rect">
            <a:avLst/>
          </a:prstGeom>
          <a:noFill/>
        </p:spPr>
        <p:txBody>
          <a:bodyPr wrap="square" rtlCol="0">
            <a:spAutoFit/>
          </a:bodyPr>
          <a:lstStyle/>
          <a:p>
            <a:r>
              <a:rPr lang="en-US" dirty="0">
                <a:solidFill>
                  <a:srgbClr val="000000"/>
                </a:solidFill>
              </a:rPr>
              <a:t>Compare </a:t>
            </a:r>
          </a:p>
          <a:p>
            <a:r>
              <a:rPr lang="en-US" dirty="0">
                <a:solidFill>
                  <a:srgbClr val="FF0000"/>
                </a:solidFill>
              </a:rPr>
              <a:t>EXPENSES</a:t>
            </a:r>
            <a:r>
              <a:rPr lang="en-US" dirty="0">
                <a:solidFill>
                  <a:srgbClr val="000000"/>
                </a:solidFill>
              </a:rPr>
              <a:t> vs </a:t>
            </a:r>
            <a:r>
              <a:rPr lang="en-US" dirty="0">
                <a:solidFill>
                  <a:srgbClr val="00B050"/>
                </a:solidFill>
              </a:rPr>
              <a:t>INCOME</a:t>
            </a:r>
          </a:p>
        </p:txBody>
      </p:sp>
      <p:pic>
        <p:nvPicPr>
          <p:cNvPr id="7" name="Picture 6"/>
          <p:cNvPicPr>
            <a:picLocks noChangeAspect="1"/>
          </p:cNvPicPr>
          <p:nvPr/>
        </p:nvPicPr>
        <p:blipFill>
          <a:blip r:embed="rId4">
            <a:clrChange>
              <a:clrFrom>
                <a:srgbClr val="FFFFFF"/>
              </a:clrFrom>
              <a:clrTo>
                <a:srgbClr val="FFFFFF">
                  <a:alpha val="0"/>
                </a:srgbClr>
              </a:clrTo>
            </a:clrChange>
            <a:grayscl/>
          </a:blip>
          <a:stretch>
            <a:fillRect/>
          </a:stretch>
        </p:blipFill>
        <p:spPr>
          <a:xfrm rot="1416969">
            <a:off x="5086837" y="1970017"/>
            <a:ext cx="1855211" cy="2954593"/>
          </a:xfrm>
          <a:prstGeom prst="rect">
            <a:avLst/>
          </a:prstGeom>
        </p:spPr>
      </p:pic>
    </p:spTree>
    <p:extLst>
      <p:ext uri="{BB962C8B-B14F-4D97-AF65-F5344CB8AC3E}">
        <p14:creationId xmlns:p14="http://schemas.microsoft.com/office/powerpoint/2010/main" val="322173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to Consider</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B050"/>
                </a:solidFill>
              </a:rPr>
              <a:t>Savings</a:t>
            </a:r>
            <a:r>
              <a:rPr lang="en-US" b="1" dirty="0" smtClean="0"/>
              <a:t> </a:t>
            </a:r>
          </a:p>
          <a:p>
            <a:pPr>
              <a:spcBef>
                <a:spcPts val="600"/>
              </a:spcBef>
            </a:pPr>
            <a:r>
              <a:rPr lang="en-US" sz="2000" dirty="0" smtClean="0"/>
              <a:t>Pension</a:t>
            </a:r>
          </a:p>
          <a:p>
            <a:pPr>
              <a:spcBef>
                <a:spcPts val="0"/>
              </a:spcBef>
            </a:pPr>
            <a:r>
              <a:rPr lang="en-US" sz="2000" dirty="0" smtClean="0"/>
              <a:t>Supplement savings account (457)</a:t>
            </a:r>
          </a:p>
          <a:p>
            <a:pPr>
              <a:spcBef>
                <a:spcPts val="0"/>
              </a:spcBef>
            </a:pPr>
            <a:r>
              <a:rPr lang="en-US" sz="2000" dirty="0" smtClean="0"/>
              <a:t>401(k)/401(a)</a:t>
            </a:r>
          </a:p>
          <a:p>
            <a:pPr>
              <a:spcBef>
                <a:spcPts val="0"/>
              </a:spcBef>
            </a:pPr>
            <a:r>
              <a:rPr lang="en-US" sz="2000" dirty="0" smtClean="0"/>
              <a:t>IRA</a:t>
            </a:r>
          </a:p>
          <a:p>
            <a:pPr>
              <a:spcBef>
                <a:spcPts val="0"/>
              </a:spcBef>
            </a:pPr>
            <a:r>
              <a:rPr lang="en-US" sz="2000" dirty="0" smtClean="0"/>
              <a:t>Stocks and Bonds</a:t>
            </a:r>
          </a:p>
          <a:p>
            <a:pPr>
              <a:spcBef>
                <a:spcPts val="0"/>
              </a:spcBef>
            </a:pPr>
            <a:r>
              <a:rPr lang="en-US" sz="2000" dirty="0" smtClean="0"/>
              <a:t>Emergency fund</a:t>
            </a:r>
          </a:p>
          <a:p>
            <a:pPr marL="0" indent="0">
              <a:buNone/>
            </a:pPr>
            <a:r>
              <a:rPr lang="en-US" b="1" dirty="0" smtClean="0">
                <a:solidFill>
                  <a:srgbClr val="00B050"/>
                </a:solidFill>
              </a:rPr>
              <a:t>Income</a:t>
            </a:r>
          </a:p>
          <a:p>
            <a:pPr>
              <a:spcBef>
                <a:spcPts val="600"/>
              </a:spcBef>
            </a:pPr>
            <a:r>
              <a:rPr lang="en-US" sz="2000" dirty="0" smtClean="0"/>
              <a:t>Current salary</a:t>
            </a:r>
          </a:p>
          <a:p>
            <a:pPr>
              <a:spcBef>
                <a:spcPts val="0"/>
              </a:spcBef>
            </a:pPr>
            <a:r>
              <a:rPr lang="en-US" sz="2000" dirty="0" smtClean="0"/>
              <a:t>Income from rentals </a:t>
            </a:r>
          </a:p>
          <a:p>
            <a:pPr>
              <a:spcBef>
                <a:spcPts val="0"/>
              </a:spcBef>
            </a:pPr>
            <a:r>
              <a:rPr lang="en-US" sz="2000" dirty="0" smtClean="0"/>
              <a:t>Side jobs</a:t>
            </a:r>
          </a:p>
          <a:p>
            <a:pPr marL="0" indent="0">
              <a:spcBef>
                <a:spcPts val="0"/>
              </a:spcBef>
              <a:buNone/>
            </a:pPr>
            <a:endParaRPr lang="en-US" sz="1800" dirty="0"/>
          </a:p>
          <a:p>
            <a:pPr>
              <a:buFontTx/>
              <a:buChar char="-"/>
            </a:pPr>
            <a:endParaRPr lang="en-US" dirty="0"/>
          </a:p>
        </p:txBody>
      </p:sp>
      <p:sp>
        <p:nvSpPr>
          <p:cNvPr id="4" name="Slide Number Placeholder 3"/>
          <p:cNvSpPr>
            <a:spLocks noGrp="1"/>
          </p:cNvSpPr>
          <p:nvPr>
            <p:ph type="sldNum" sz="quarter" idx="4"/>
          </p:nvPr>
        </p:nvSpPr>
        <p:spPr>
          <a:xfrm>
            <a:off x="0" y="6359525"/>
            <a:ext cx="2122488"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34</a:t>
            </a:fld>
            <a:endParaRPr lang="en-US" dirty="0" smtClean="0">
              <a:solidFill>
                <a:srgbClr val="000000">
                  <a:tint val="75000"/>
                </a:srgb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grayscl/>
          </a:blip>
          <a:stretch>
            <a:fillRect/>
          </a:stretch>
        </p:blipFill>
        <p:spPr>
          <a:xfrm>
            <a:off x="4953000" y="1898068"/>
            <a:ext cx="5447476" cy="5667894"/>
          </a:xfrm>
          <a:prstGeom prst="rect">
            <a:avLst/>
          </a:prstGeom>
        </p:spPr>
      </p:pic>
    </p:spTree>
    <p:extLst>
      <p:ext uri="{BB962C8B-B14F-4D97-AF65-F5344CB8AC3E}">
        <p14:creationId xmlns:p14="http://schemas.microsoft.com/office/powerpoint/2010/main" val="350530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to Consider, cont’d</a:t>
            </a:r>
            <a:endParaRPr lang="en-US" dirty="0"/>
          </a:p>
        </p:txBody>
      </p:sp>
      <p:sp>
        <p:nvSpPr>
          <p:cNvPr id="3" name="Content Placeholder 2"/>
          <p:cNvSpPr>
            <a:spLocks noGrp="1"/>
          </p:cNvSpPr>
          <p:nvPr>
            <p:ph idx="1"/>
          </p:nvPr>
        </p:nvSpPr>
        <p:spPr/>
        <p:txBody>
          <a:bodyPr/>
          <a:lstStyle/>
          <a:p>
            <a:pPr marL="0" indent="0">
              <a:spcBef>
                <a:spcPts val="0"/>
              </a:spcBef>
              <a:buNone/>
            </a:pPr>
            <a:r>
              <a:rPr lang="en-US" b="1" dirty="0" smtClean="0">
                <a:solidFill>
                  <a:srgbClr val="FF0000"/>
                </a:solidFill>
              </a:rPr>
              <a:t>Expenses</a:t>
            </a:r>
          </a:p>
          <a:p>
            <a:pPr>
              <a:spcBef>
                <a:spcPts val="600"/>
              </a:spcBef>
            </a:pPr>
            <a:r>
              <a:rPr lang="en-US" sz="2000" dirty="0" smtClean="0"/>
              <a:t>Housing (mortgage)</a:t>
            </a:r>
          </a:p>
          <a:p>
            <a:pPr>
              <a:spcBef>
                <a:spcPts val="0"/>
              </a:spcBef>
            </a:pPr>
            <a:r>
              <a:rPr lang="en-US" sz="2000" dirty="0" smtClean="0"/>
              <a:t>Transportation (gas, auto loans, insurance)</a:t>
            </a:r>
          </a:p>
          <a:p>
            <a:pPr>
              <a:spcBef>
                <a:spcPts val="0"/>
              </a:spcBef>
            </a:pPr>
            <a:r>
              <a:rPr lang="en-US" sz="2000" dirty="0" smtClean="0"/>
              <a:t>Insurance/Healthcare</a:t>
            </a:r>
          </a:p>
          <a:p>
            <a:pPr>
              <a:spcBef>
                <a:spcPts val="0"/>
              </a:spcBef>
            </a:pPr>
            <a:r>
              <a:rPr lang="en-US" sz="2000" dirty="0" smtClean="0"/>
              <a:t>Food</a:t>
            </a:r>
          </a:p>
          <a:p>
            <a:pPr>
              <a:spcBef>
                <a:spcPts val="0"/>
              </a:spcBef>
            </a:pPr>
            <a:r>
              <a:rPr lang="en-US" sz="2000" dirty="0" smtClean="0"/>
              <a:t>Miscellaneous</a:t>
            </a:r>
          </a:p>
          <a:p>
            <a:pPr lvl="1">
              <a:spcBef>
                <a:spcPts val="0"/>
              </a:spcBef>
              <a:buFont typeface="Wingdings" panose="05000000000000000000" pitchFamily="2" charset="2"/>
              <a:buChar char="§"/>
            </a:pPr>
            <a:r>
              <a:rPr lang="en-US" sz="1600" dirty="0" smtClean="0"/>
              <a:t>Personal care</a:t>
            </a:r>
          </a:p>
          <a:p>
            <a:pPr lvl="1">
              <a:spcBef>
                <a:spcPts val="0"/>
              </a:spcBef>
              <a:buFont typeface="Wingdings" panose="05000000000000000000" pitchFamily="2" charset="2"/>
              <a:buChar char="§"/>
            </a:pPr>
            <a:r>
              <a:rPr lang="en-US" sz="1600" dirty="0" smtClean="0"/>
              <a:t>Clothing</a:t>
            </a:r>
          </a:p>
          <a:p>
            <a:pPr lvl="1">
              <a:spcBef>
                <a:spcPts val="0"/>
              </a:spcBef>
              <a:buFont typeface="Wingdings" panose="05000000000000000000" pitchFamily="2" charset="2"/>
              <a:buChar char="§"/>
            </a:pPr>
            <a:r>
              <a:rPr lang="en-US" sz="1600" dirty="0" smtClean="0"/>
              <a:t>Hobbies</a:t>
            </a:r>
          </a:p>
          <a:p>
            <a:pPr lvl="1">
              <a:spcBef>
                <a:spcPts val="0"/>
              </a:spcBef>
              <a:buFont typeface="Wingdings" panose="05000000000000000000" pitchFamily="2" charset="2"/>
              <a:buChar char="§"/>
            </a:pPr>
            <a:r>
              <a:rPr lang="en-US" sz="1600" dirty="0" smtClean="0"/>
              <a:t>Travel</a:t>
            </a:r>
          </a:p>
          <a:p>
            <a:pPr>
              <a:spcBef>
                <a:spcPts val="0"/>
              </a:spcBef>
              <a:buFont typeface="Arial" panose="020B0604020202020204" pitchFamily="34" charset="0"/>
              <a:buChar char="•"/>
            </a:pPr>
            <a:r>
              <a:rPr lang="en-US" sz="2000" dirty="0" smtClean="0"/>
              <a:t>Debts</a:t>
            </a:r>
          </a:p>
          <a:p>
            <a:pPr lvl="1">
              <a:spcBef>
                <a:spcPts val="0"/>
              </a:spcBef>
              <a:buFont typeface="Wingdings" panose="05000000000000000000" pitchFamily="2" charset="2"/>
              <a:buChar char="§"/>
            </a:pPr>
            <a:r>
              <a:rPr lang="en-US" sz="1600" dirty="0" smtClean="0"/>
              <a:t>Student loans</a:t>
            </a:r>
          </a:p>
          <a:p>
            <a:pPr lvl="1">
              <a:spcBef>
                <a:spcPts val="0"/>
              </a:spcBef>
              <a:buFont typeface="Wingdings" panose="05000000000000000000" pitchFamily="2" charset="2"/>
              <a:buChar char="§"/>
            </a:pPr>
            <a:r>
              <a:rPr lang="en-US" sz="1600" dirty="0" smtClean="0"/>
              <a:t>Credit cards</a:t>
            </a:r>
          </a:p>
          <a:p>
            <a:pPr lvl="1">
              <a:spcBef>
                <a:spcPts val="0"/>
              </a:spcBef>
              <a:buFont typeface="Wingdings" panose="05000000000000000000" pitchFamily="2" charset="2"/>
              <a:buChar char="§"/>
            </a:pPr>
            <a:r>
              <a:rPr lang="en-US" sz="1600" dirty="0" smtClean="0"/>
              <a:t>Medical bills</a:t>
            </a:r>
          </a:p>
          <a:p>
            <a:pPr lvl="1">
              <a:spcBef>
                <a:spcPts val="0"/>
              </a:spcBef>
              <a:buFont typeface="Wingdings" panose="05000000000000000000" pitchFamily="2" charset="2"/>
              <a:buChar char="§"/>
            </a:pPr>
            <a:r>
              <a:rPr lang="en-US" sz="1600" dirty="0" smtClean="0"/>
              <a:t>Loans</a:t>
            </a:r>
          </a:p>
          <a:p>
            <a:pPr>
              <a:buFontTx/>
              <a:buChar char="-"/>
            </a:pP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grayscl/>
          </a:blip>
          <a:stretch>
            <a:fillRect/>
          </a:stretch>
        </p:blipFill>
        <p:spPr>
          <a:xfrm rot="19661612">
            <a:off x="4856184" y="907462"/>
            <a:ext cx="5429270" cy="6425949"/>
          </a:xfrm>
          <a:prstGeom prst="rect">
            <a:avLst/>
          </a:prstGeom>
        </p:spPr>
      </p:pic>
      <p:sp>
        <p:nvSpPr>
          <p:cNvPr id="7" name="Slide Number Placeholder 1"/>
          <p:cNvSpPr txBox="1">
            <a:spLocks/>
          </p:cNvSpPr>
          <p:nvPr/>
        </p:nvSpPr>
        <p:spPr>
          <a:xfrm>
            <a:off x="-308957" y="6553835"/>
            <a:ext cx="2133600" cy="2127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tint val="75000"/>
                  </a:srgbClr>
                </a:solidFill>
              </a:rPr>
              <a:t>MERS of Michigan | </a:t>
            </a:r>
            <a:fld id="{49813815-4A2E-4D77-B334-514B2768944A}" type="slidenum">
              <a:rPr lang="en-US" smtClean="0">
                <a:solidFill>
                  <a:srgbClr val="000000">
                    <a:tint val="75000"/>
                  </a:srgbClr>
                </a:solidFill>
              </a:rPr>
              <a:t>35</a:t>
            </a:fld>
            <a:endParaRPr lang="en-US" dirty="0" smtClean="0">
              <a:solidFill>
                <a:srgbClr val="000000">
                  <a:tint val="75000"/>
                </a:srgbClr>
              </a:solidFill>
            </a:endParaRPr>
          </a:p>
          <a:p>
            <a:pPr>
              <a:defRPr/>
            </a:pPr>
            <a:endParaRPr lang="en-US" dirty="0">
              <a:solidFill>
                <a:srgbClr val="000000">
                  <a:tint val="75000"/>
                </a:srgbClr>
              </a:solidFill>
            </a:endParaRPr>
          </a:p>
        </p:txBody>
      </p:sp>
    </p:spTree>
    <p:extLst>
      <p:ext uri="{BB962C8B-B14F-4D97-AF65-F5344CB8AC3E}">
        <p14:creationId xmlns:p14="http://schemas.microsoft.com/office/powerpoint/2010/main" val="222229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 Your Gaps</a:t>
            </a:r>
            <a:endParaRPr lang="en-US" dirty="0"/>
          </a:p>
        </p:txBody>
      </p:sp>
    </p:spTree>
    <p:extLst>
      <p:ext uri="{BB962C8B-B14F-4D97-AF65-F5344CB8AC3E}">
        <p14:creationId xmlns:p14="http://schemas.microsoft.com/office/powerpoint/2010/main" val="2058103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Average </a:t>
            </a:r>
            <a:r>
              <a:rPr lang="en-US" dirty="0"/>
              <a:t>Household Expense </a:t>
            </a:r>
            <a:r>
              <a:rPr lang="en-US" dirty="0" smtClean="0"/>
              <a:t>Ranges</a:t>
            </a:r>
            <a:endParaRPr lang="en-US" dirty="0"/>
          </a:p>
        </p:txBody>
      </p:sp>
      <p:sp>
        <p:nvSpPr>
          <p:cNvPr id="17" name="Rectangle 16"/>
          <p:cNvSpPr/>
          <p:nvPr/>
        </p:nvSpPr>
        <p:spPr>
          <a:xfrm>
            <a:off x="7281998" y="5286346"/>
            <a:ext cx="1862002" cy="600164"/>
          </a:xfrm>
          <a:prstGeom prst="rect">
            <a:avLst/>
          </a:prstGeom>
        </p:spPr>
        <p:txBody>
          <a:bodyPr wrap="square">
            <a:spAutoFit/>
          </a:bodyPr>
          <a:lstStyle/>
          <a:p>
            <a:r>
              <a:rPr lang="en-US" sz="1100" dirty="0">
                <a:solidFill>
                  <a:srgbClr val="000000"/>
                </a:solidFill>
              </a:rPr>
              <a:t>Source: US Bureau of Labor Statistics Consumer Expenditure Survey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7250" y="1371600"/>
            <a:ext cx="6000750" cy="4843462"/>
          </a:xfrm>
          <a:prstGeom prst="rect">
            <a:avLst/>
          </a:prstGeom>
        </p:spPr>
      </p:pic>
      <p:sp>
        <p:nvSpPr>
          <p:cNvPr id="2" name="TextBox 1"/>
          <p:cNvSpPr txBox="1"/>
          <p:nvPr/>
        </p:nvSpPr>
        <p:spPr>
          <a:xfrm>
            <a:off x="2819400" y="5486400"/>
            <a:ext cx="304800" cy="400110"/>
          </a:xfrm>
          <a:prstGeom prst="rect">
            <a:avLst/>
          </a:prstGeom>
          <a:noFill/>
        </p:spPr>
        <p:txBody>
          <a:bodyPr wrap="square" rtlCol="0">
            <a:spAutoFit/>
          </a:bodyPr>
          <a:lstStyle/>
          <a:p>
            <a:r>
              <a:rPr lang="en-US" sz="2000" dirty="0">
                <a:solidFill>
                  <a:srgbClr val="000000"/>
                </a:solidFill>
              </a:rPr>
              <a:t>*</a:t>
            </a:r>
          </a:p>
        </p:txBody>
      </p:sp>
      <p:sp>
        <p:nvSpPr>
          <p:cNvPr id="5" name="TextBox 4"/>
          <p:cNvSpPr txBox="1"/>
          <p:nvPr/>
        </p:nvSpPr>
        <p:spPr>
          <a:xfrm>
            <a:off x="2092036" y="6090136"/>
            <a:ext cx="2860964" cy="430887"/>
          </a:xfrm>
          <a:prstGeom prst="rect">
            <a:avLst/>
          </a:prstGeom>
          <a:noFill/>
        </p:spPr>
        <p:txBody>
          <a:bodyPr wrap="square" rtlCol="0">
            <a:spAutoFit/>
          </a:bodyPr>
          <a:lstStyle/>
          <a:p>
            <a:r>
              <a:rPr lang="en-US" sz="1100" dirty="0">
                <a:solidFill>
                  <a:srgbClr val="000000"/>
                </a:solidFill>
              </a:rPr>
              <a:t>* Includes emergency fund savings, retirement savings, etc.</a:t>
            </a:r>
          </a:p>
        </p:txBody>
      </p:sp>
    </p:spTree>
    <p:extLst>
      <p:ext uri="{BB962C8B-B14F-4D97-AF65-F5344CB8AC3E}">
        <p14:creationId xmlns:p14="http://schemas.microsoft.com/office/powerpoint/2010/main" val="1749766560"/>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Example: Meet Sandy</a:t>
            </a:r>
            <a:endParaRPr lang="en-US" dirty="0">
              <a:solidFill>
                <a:schemeClr val="tx2">
                  <a:lumMod val="75000"/>
                </a:schemeClr>
              </a:solidFill>
            </a:endParaRPr>
          </a:p>
        </p:txBody>
      </p:sp>
      <p:sp>
        <p:nvSpPr>
          <p:cNvPr id="3" name="Content Placeholder 2"/>
          <p:cNvSpPr>
            <a:spLocks noGrp="1"/>
          </p:cNvSpPr>
          <p:nvPr>
            <p:ph idx="1"/>
          </p:nvPr>
        </p:nvSpPr>
        <p:spPr>
          <a:xfrm>
            <a:off x="628650" y="1026368"/>
            <a:ext cx="6381750" cy="5150596"/>
          </a:xfrm>
          <a:solidFill>
            <a:schemeClr val="bg1"/>
          </a:solidFill>
          <a:ln w="38100">
            <a:noFill/>
          </a:ln>
        </p:spPr>
        <p:txBody>
          <a:bodyPr/>
          <a:lstStyle/>
          <a:p>
            <a:r>
              <a:rPr lang="en-US" dirty="0" smtClean="0"/>
              <a:t>Sandy </a:t>
            </a:r>
            <a:r>
              <a:rPr lang="en-US" dirty="0"/>
              <a:t>would like to establish a budget and set some spending goals for herself </a:t>
            </a:r>
            <a:endParaRPr lang="en-US" dirty="0" smtClean="0"/>
          </a:p>
          <a:p>
            <a:r>
              <a:rPr lang="en-US" dirty="0" smtClean="0"/>
              <a:t>Sandy’s net monthly income is $</a:t>
            </a:r>
            <a:r>
              <a:rPr lang="en-US" dirty="0"/>
              <a:t>4,688 </a:t>
            </a:r>
            <a:r>
              <a:rPr lang="en-US" dirty="0" smtClean="0"/>
              <a:t/>
            </a:r>
            <a:br>
              <a:rPr lang="en-US" dirty="0" smtClean="0"/>
            </a:br>
            <a:r>
              <a:rPr lang="en-US" dirty="0" smtClean="0"/>
              <a:t>($56,256 annually)</a:t>
            </a:r>
          </a:p>
          <a:p>
            <a:r>
              <a:rPr lang="en-US" dirty="0" smtClean="0"/>
              <a:t>She is single with no children</a:t>
            </a:r>
          </a:p>
        </p:txBody>
      </p:sp>
      <p:sp>
        <p:nvSpPr>
          <p:cNvPr id="6" name="Slide Number Placeholder 5"/>
          <p:cNvSpPr>
            <a:spLocks noGrp="1"/>
          </p:cNvSpPr>
          <p:nvPr>
            <p:ph type="sldNum" sz="quarter" idx="4"/>
          </p:nvPr>
        </p:nvSpPr>
        <p:spPr>
          <a:xfrm>
            <a:off x="0" y="6419850"/>
            <a:ext cx="2122488"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38</a:t>
            </a:fld>
            <a:endParaRPr lang="en-US" dirty="0" smtClean="0">
              <a:solidFill>
                <a:srgbClr val="000000">
                  <a:tint val="75000"/>
                </a:srgb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3277" y="82602"/>
            <a:ext cx="1813523" cy="2279598"/>
          </a:xfrm>
          <a:prstGeom prst="rect">
            <a:avLst/>
          </a:prstGeom>
        </p:spPr>
      </p:pic>
    </p:spTree>
    <p:extLst>
      <p:ext uri="{BB962C8B-B14F-4D97-AF65-F5344CB8AC3E}">
        <p14:creationId xmlns:p14="http://schemas.microsoft.com/office/powerpoint/2010/main" val="3671515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Sandy’s Gaps</a:t>
            </a:r>
            <a:endParaRPr lang="en-US" dirty="0"/>
          </a:p>
        </p:txBody>
      </p:sp>
      <p:sp>
        <p:nvSpPr>
          <p:cNvPr id="17" name="Slide Number Placeholder 16"/>
          <p:cNvSpPr>
            <a:spLocks noGrp="1"/>
          </p:cNvSpPr>
          <p:nvPr>
            <p:ph type="sldNum" sz="quarter" idx="4"/>
          </p:nvPr>
        </p:nvSpPr>
        <p:spPr>
          <a:xfrm>
            <a:off x="0" y="6427788"/>
            <a:ext cx="2124075"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39</a:t>
            </a:fld>
            <a:endParaRPr lang="en-US" dirty="0" smtClean="0">
              <a:solidFill>
                <a:srgbClr val="000000">
                  <a:tint val="7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28882730"/>
              </p:ext>
            </p:extLst>
          </p:nvPr>
        </p:nvGraphicFramePr>
        <p:xfrm>
          <a:off x="351969" y="1714537"/>
          <a:ext cx="8163380" cy="4323707"/>
        </p:xfrm>
        <a:graphic>
          <a:graphicData uri="http://schemas.openxmlformats.org/drawingml/2006/table">
            <a:tbl>
              <a:tblPr firstRow="1" bandRow="1">
                <a:tableStyleId>{5C22544A-7EE6-4342-B048-85BDC9FD1C3A}</a:tableStyleId>
              </a:tblPr>
              <a:tblGrid>
                <a:gridCol w="1953922">
                  <a:extLst>
                    <a:ext uri="{9D8B030D-6E8A-4147-A177-3AD203B41FA5}">
                      <a16:colId xmlns:a16="http://schemas.microsoft.com/office/drawing/2014/main" val="20000"/>
                    </a:ext>
                  </a:extLst>
                </a:gridCol>
                <a:gridCol w="1744901">
                  <a:extLst>
                    <a:ext uri="{9D8B030D-6E8A-4147-A177-3AD203B41FA5}">
                      <a16:colId xmlns:a16="http://schemas.microsoft.com/office/drawing/2014/main" val="20001"/>
                    </a:ext>
                  </a:extLst>
                </a:gridCol>
                <a:gridCol w="2505456">
                  <a:extLst>
                    <a:ext uri="{9D8B030D-6E8A-4147-A177-3AD203B41FA5}">
                      <a16:colId xmlns:a16="http://schemas.microsoft.com/office/drawing/2014/main" val="20002"/>
                    </a:ext>
                  </a:extLst>
                </a:gridCol>
                <a:gridCol w="1959101">
                  <a:extLst>
                    <a:ext uri="{9D8B030D-6E8A-4147-A177-3AD203B41FA5}">
                      <a16:colId xmlns:a16="http://schemas.microsoft.com/office/drawing/2014/main" val="20003"/>
                    </a:ext>
                  </a:extLst>
                </a:gridCol>
              </a:tblGrid>
              <a:tr h="1123307">
                <a:tc>
                  <a:txBody>
                    <a:bodyPr/>
                    <a:lstStyle/>
                    <a:p>
                      <a:r>
                        <a:rPr lang="en-US" dirty="0" smtClean="0"/>
                        <a:t>Budgeted Expense</a:t>
                      </a:r>
                      <a:endParaRPr lang="en-US" dirty="0"/>
                    </a:p>
                  </a:txBody>
                  <a:tcPr/>
                </a:tc>
                <a:tc>
                  <a:txBody>
                    <a:bodyPr/>
                    <a:lstStyle/>
                    <a:p>
                      <a:r>
                        <a:rPr lang="en-US" sz="1800" dirty="0" smtClean="0"/>
                        <a:t>Sandy’s Goal</a:t>
                      </a:r>
                      <a:endParaRPr lang="en-US" sz="1800" dirty="0"/>
                    </a:p>
                  </a:txBody>
                  <a:tcPr/>
                </a:tc>
                <a:tc>
                  <a:txBody>
                    <a:bodyPr/>
                    <a:lstStyle/>
                    <a:p>
                      <a:r>
                        <a:rPr lang="en-US" sz="1800" dirty="0" smtClean="0"/>
                        <a:t>Determining</a:t>
                      </a:r>
                      <a:r>
                        <a:rPr lang="en-US" sz="1800" baseline="0" dirty="0" smtClean="0"/>
                        <a:t> Target Amount              </a:t>
                      </a:r>
                      <a:r>
                        <a:rPr lang="en-US" sz="1100" dirty="0" smtClean="0"/>
                        <a:t>(Sandy’s</a:t>
                      </a:r>
                      <a:r>
                        <a:rPr lang="en-US" sz="1100" baseline="0" dirty="0" smtClean="0"/>
                        <a:t> monthly </a:t>
                      </a:r>
                      <a:r>
                        <a:rPr lang="en-US" sz="1100" dirty="0" smtClean="0"/>
                        <a:t>net income</a:t>
                      </a:r>
                      <a:r>
                        <a:rPr lang="en-US" sz="1100" baseline="0" dirty="0" smtClean="0"/>
                        <a:t> x goal) </a:t>
                      </a:r>
                      <a:endParaRPr lang="en-US" sz="1100" dirty="0"/>
                    </a:p>
                  </a:txBody>
                  <a:tcPr/>
                </a:tc>
                <a:tc>
                  <a:txBody>
                    <a:bodyPr/>
                    <a:lstStyle/>
                    <a:p>
                      <a:r>
                        <a:rPr lang="en-US" dirty="0" smtClean="0"/>
                        <a:t>Target </a:t>
                      </a:r>
                      <a:r>
                        <a:rPr lang="en-US" baseline="0" dirty="0" smtClean="0"/>
                        <a:t>Monthly Amount</a:t>
                      </a:r>
                    </a:p>
                  </a:txBody>
                  <a:tcPr/>
                </a:tc>
                <a:extLst>
                  <a:ext uri="{0D108BD9-81ED-4DB2-BD59-A6C34878D82A}">
                    <a16:rowId xmlns:a16="http://schemas.microsoft.com/office/drawing/2014/main" val="10000"/>
                  </a:ext>
                </a:extLst>
              </a:tr>
              <a:tr h="414148">
                <a:tc>
                  <a:txBody>
                    <a:bodyPr/>
                    <a:lstStyle/>
                    <a:p>
                      <a:r>
                        <a:rPr lang="en-US" sz="1200" b="1" dirty="0" smtClean="0"/>
                        <a:t>Housing </a:t>
                      </a:r>
                      <a:r>
                        <a:rPr lang="en-US" sz="1200" dirty="0" smtClean="0"/>
                        <a:t/>
                      </a:r>
                      <a:br>
                        <a:rPr lang="en-US" sz="1200" dirty="0" smtClean="0"/>
                      </a:br>
                      <a:r>
                        <a:rPr lang="en-US" sz="1200" dirty="0" smtClean="0"/>
                        <a:t>(25</a:t>
                      </a:r>
                      <a:r>
                        <a:rPr lang="en-US" sz="1200" baseline="0" dirty="0" smtClean="0"/>
                        <a:t> – </a:t>
                      </a:r>
                      <a:r>
                        <a:rPr lang="en-US" sz="1200" dirty="0" smtClean="0"/>
                        <a:t>35%)</a:t>
                      </a:r>
                      <a:endParaRPr lang="en-US" sz="1200" dirty="0"/>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1"/>
                  </a:ext>
                </a:extLst>
              </a:tr>
              <a:tr h="414148">
                <a:tc>
                  <a:txBody>
                    <a:bodyPr/>
                    <a:lstStyle/>
                    <a:p>
                      <a:r>
                        <a:rPr lang="en-US" sz="1200" b="1" dirty="0" smtClean="0"/>
                        <a:t>Transportation </a:t>
                      </a:r>
                      <a:r>
                        <a:rPr lang="en-US" sz="1200" dirty="0" smtClean="0"/>
                        <a:t/>
                      </a:r>
                      <a:br>
                        <a:rPr lang="en-US" sz="1200" dirty="0" smtClean="0"/>
                      </a:br>
                      <a:r>
                        <a:rPr lang="en-US" sz="1200" dirty="0" smtClean="0"/>
                        <a:t>(10 – 15%)</a:t>
                      </a:r>
                      <a:endParaRPr lang="en-US" sz="1200" dirty="0"/>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2"/>
                  </a:ext>
                </a:extLst>
              </a:tr>
              <a:tr h="414148">
                <a:tc>
                  <a:txBody>
                    <a:bodyPr/>
                    <a:lstStyle/>
                    <a:p>
                      <a:r>
                        <a:rPr lang="en-US" sz="1200" b="1" dirty="0" smtClean="0"/>
                        <a:t>Savings </a:t>
                      </a:r>
                      <a:r>
                        <a:rPr lang="en-US" sz="1200" dirty="0" smtClean="0"/>
                        <a:t/>
                      </a:r>
                      <a:br>
                        <a:rPr lang="en-US" sz="1200" dirty="0" smtClean="0"/>
                      </a:br>
                      <a:r>
                        <a:rPr lang="en-US" sz="1200" dirty="0" smtClean="0"/>
                        <a:t>(10 – 20%) </a:t>
                      </a:r>
                      <a:endParaRPr lang="en-US" sz="1200" dirty="0"/>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3"/>
                  </a:ext>
                </a:extLst>
              </a:tr>
              <a:tr h="414148">
                <a:tc>
                  <a:txBody>
                    <a:bodyPr/>
                    <a:lstStyle/>
                    <a:p>
                      <a:r>
                        <a:rPr lang="en-US" sz="1200" b="1" dirty="0" smtClean="0"/>
                        <a:t>Food </a:t>
                      </a:r>
                      <a:r>
                        <a:rPr lang="en-US" sz="1200" dirty="0" smtClean="0"/>
                        <a:t/>
                      </a:r>
                      <a:br>
                        <a:rPr lang="en-US" sz="1200" dirty="0" smtClean="0"/>
                      </a:br>
                      <a:r>
                        <a:rPr lang="en-US" sz="1200" dirty="0" smtClean="0"/>
                        <a:t>(5 – 15%)</a:t>
                      </a:r>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4"/>
                  </a:ext>
                </a:extLst>
              </a:tr>
              <a:tr h="414148">
                <a:tc>
                  <a:txBody>
                    <a:bodyPr/>
                    <a:lstStyle/>
                    <a:p>
                      <a:r>
                        <a:rPr lang="en-US" sz="1200" b="1" dirty="0" smtClean="0"/>
                        <a:t>Medical</a:t>
                      </a:r>
                      <a:r>
                        <a:rPr lang="en-US" sz="1200" b="1" baseline="0" dirty="0" smtClean="0"/>
                        <a:t> </a:t>
                      </a:r>
                      <a:r>
                        <a:rPr lang="en-US" sz="1200" baseline="0" dirty="0" smtClean="0"/>
                        <a:t/>
                      </a:r>
                      <a:br>
                        <a:rPr lang="en-US" sz="1200" baseline="0" dirty="0" smtClean="0"/>
                      </a:br>
                      <a:r>
                        <a:rPr lang="en-US" sz="1200" baseline="0" dirty="0" smtClean="0"/>
                        <a:t>(5 – 10%)</a:t>
                      </a:r>
                      <a:endParaRPr lang="en-US" sz="1200" dirty="0" smtClean="0"/>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5"/>
                  </a:ext>
                </a:extLst>
              </a:tr>
              <a:tr h="414148">
                <a:tc>
                  <a:txBody>
                    <a:bodyPr/>
                    <a:lstStyle/>
                    <a:p>
                      <a:r>
                        <a:rPr lang="en-US" sz="1200" b="1" dirty="0" smtClean="0"/>
                        <a:t>Debt Payments</a:t>
                      </a:r>
                    </a:p>
                    <a:p>
                      <a:r>
                        <a:rPr lang="en-US" sz="1200" dirty="0" smtClean="0"/>
                        <a:t>(5</a:t>
                      </a:r>
                      <a:r>
                        <a:rPr lang="en-US" sz="1200" baseline="0" dirty="0" smtClean="0"/>
                        <a:t> – 10%)</a:t>
                      </a:r>
                      <a:endParaRPr lang="en-US" sz="1200" dirty="0"/>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6"/>
                  </a:ext>
                </a:extLst>
              </a:tr>
              <a:tr h="414148">
                <a:tc>
                  <a:txBody>
                    <a:bodyPr/>
                    <a:lstStyle/>
                    <a:p>
                      <a:r>
                        <a:rPr lang="en-US" sz="1200" b="1" dirty="0" smtClean="0"/>
                        <a:t>All Other </a:t>
                      </a:r>
                      <a:r>
                        <a:rPr lang="en-US" sz="1200" dirty="0" smtClean="0"/>
                        <a:t/>
                      </a:r>
                      <a:br>
                        <a:rPr lang="en-US" sz="1200" dirty="0" smtClean="0"/>
                      </a:br>
                      <a:r>
                        <a:rPr lang="en-US" sz="1200" dirty="0" smtClean="0"/>
                        <a:t>(5 -20%)</a:t>
                      </a:r>
                      <a:endParaRPr lang="en-US" sz="1200" dirty="0"/>
                    </a:p>
                  </a:txBody>
                  <a:tcPr/>
                </a:tc>
                <a:tc>
                  <a:txBody>
                    <a:bodyPr/>
                    <a:lstStyle/>
                    <a:p>
                      <a:pPr algn="r"/>
                      <a:r>
                        <a:rPr lang="en-US" sz="1200" dirty="0" smtClean="0"/>
                        <a:t>%</a:t>
                      </a:r>
                      <a:endParaRPr lang="en-US" sz="1200" dirty="0"/>
                    </a:p>
                  </a:txBody>
                  <a:tcPr anchor="ctr"/>
                </a:tc>
                <a:tc>
                  <a:txBody>
                    <a:bodyPr/>
                    <a:lstStyle/>
                    <a:p>
                      <a:endParaRPr lang="en-US" sz="1200" dirty="0"/>
                    </a:p>
                  </a:txBody>
                  <a:tcPr anchor="ctr"/>
                </a:tc>
                <a:tc>
                  <a:txBody>
                    <a:bodyPr/>
                    <a:lstStyle/>
                    <a:p>
                      <a:r>
                        <a:rPr lang="en-US" sz="1200" dirty="0" smtClean="0"/>
                        <a:t>$</a:t>
                      </a:r>
                      <a:endParaRPr lang="en-US" sz="1200" dirty="0"/>
                    </a:p>
                  </a:txBody>
                  <a:tcPr anchor="ctr"/>
                </a:tc>
                <a:extLst>
                  <a:ext uri="{0D108BD9-81ED-4DB2-BD59-A6C34878D82A}">
                    <a16:rowId xmlns:a16="http://schemas.microsoft.com/office/drawing/2014/main" val="10007"/>
                  </a:ext>
                </a:extLst>
              </a:tr>
            </a:tbl>
          </a:graphicData>
        </a:graphic>
      </p:graphicFrame>
      <p:sp>
        <p:nvSpPr>
          <p:cNvPr id="7" name="TextBox 6"/>
          <p:cNvSpPr txBox="1"/>
          <p:nvPr/>
        </p:nvSpPr>
        <p:spPr>
          <a:xfrm>
            <a:off x="4481500" y="2874975"/>
            <a:ext cx="1769721" cy="400110"/>
          </a:xfrm>
          <a:prstGeom prst="rect">
            <a:avLst/>
          </a:prstGeom>
          <a:solidFill>
            <a:srgbClr val="FF3300"/>
          </a:solidFill>
        </p:spPr>
        <p:txBody>
          <a:bodyPr wrap="square" rtlCol="0">
            <a:spAutoFit/>
          </a:bodyPr>
          <a:lstStyle/>
          <a:p>
            <a:pPr algn="ctr"/>
            <a:r>
              <a:rPr lang="en-US" sz="2000" b="1" dirty="0">
                <a:solidFill>
                  <a:srgbClr val="000000"/>
                </a:solidFill>
              </a:rPr>
              <a:t>$4,688 x </a:t>
            </a:r>
            <a:r>
              <a:rPr lang="en-US" sz="2000" b="1" dirty="0" smtClean="0">
                <a:solidFill>
                  <a:srgbClr val="000000"/>
                </a:solidFill>
              </a:rPr>
              <a:t>35%</a:t>
            </a:r>
            <a:endParaRPr lang="en-US" sz="2000" b="1" dirty="0">
              <a:solidFill>
                <a:srgbClr val="000000"/>
              </a:solidFill>
            </a:endParaRPr>
          </a:p>
        </p:txBody>
      </p:sp>
      <p:grpSp>
        <p:nvGrpSpPr>
          <p:cNvPr id="25" name="Group 24"/>
          <p:cNvGrpSpPr/>
          <p:nvPr/>
        </p:nvGrpSpPr>
        <p:grpSpPr>
          <a:xfrm>
            <a:off x="4484937" y="3323768"/>
            <a:ext cx="1766284" cy="2704880"/>
            <a:chOff x="5617028" y="3764197"/>
            <a:chExt cx="1766284" cy="2704880"/>
          </a:xfrm>
        </p:grpSpPr>
        <p:grpSp>
          <p:nvGrpSpPr>
            <p:cNvPr id="4" name="Group 3"/>
            <p:cNvGrpSpPr/>
            <p:nvPr/>
          </p:nvGrpSpPr>
          <p:grpSpPr>
            <a:xfrm>
              <a:off x="5617028" y="3764197"/>
              <a:ext cx="1766284" cy="1790480"/>
              <a:chOff x="3801517" y="3941228"/>
              <a:chExt cx="1766284" cy="1790480"/>
            </a:xfrm>
          </p:grpSpPr>
          <p:sp>
            <p:nvSpPr>
              <p:cNvPr id="10" name="TextBox 9"/>
              <p:cNvSpPr txBox="1"/>
              <p:nvPr/>
            </p:nvSpPr>
            <p:spPr>
              <a:xfrm>
                <a:off x="3801517" y="3941228"/>
                <a:ext cx="1766284" cy="400110"/>
              </a:xfrm>
              <a:prstGeom prst="rect">
                <a:avLst/>
              </a:prstGeom>
              <a:solidFill>
                <a:srgbClr val="FF3300"/>
              </a:solidFill>
            </p:spPr>
            <p:txBody>
              <a:bodyPr wrap="square" rtlCol="0">
                <a:spAutoFit/>
              </a:bodyPr>
              <a:lstStyle/>
              <a:p>
                <a:pPr algn="ctr"/>
                <a:r>
                  <a:rPr lang="en-US" sz="2000" b="1" dirty="0">
                    <a:solidFill>
                      <a:srgbClr val="000000"/>
                    </a:solidFill>
                  </a:rPr>
                  <a:t>$4,688 x </a:t>
                </a:r>
                <a:r>
                  <a:rPr lang="en-US" sz="2000" b="1" dirty="0" smtClean="0">
                    <a:solidFill>
                      <a:srgbClr val="000000"/>
                    </a:solidFill>
                  </a:rPr>
                  <a:t>10%</a:t>
                </a:r>
                <a:endParaRPr lang="en-US" sz="2000" b="1" dirty="0">
                  <a:solidFill>
                    <a:srgbClr val="000000"/>
                  </a:solidFill>
                </a:endParaRPr>
              </a:p>
            </p:txBody>
          </p:sp>
          <p:sp>
            <p:nvSpPr>
              <p:cNvPr id="8" name="TextBox 7"/>
              <p:cNvSpPr txBox="1"/>
              <p:nvPr/>
            </p:nvSpPr>
            <p:spPr>
              <a:xfrm>
                <a:off x="3801517" y="4417198"/>
                <a:ext cx="1766284" cy="400110"/>
              </a:xfrm>
              <a:prstGeom prst="rect">
                <a:avLst/>
              </a:prstGeom>
              <a:solidFill>
                <a:srgbClr val="FF3300"/>
              </a:solidFill>
            </p:spPr>
            <p:txBody>
              <a:bodyPr wrap="square" rtlCol="0">
                <a:spAutoFit/>
              </a:bodyPr>
              <a:lstStyle/>
              <a:p>
                <a:pPr algn="ctr"/>
                <a:r>
                  <a:rPr lang="en-US" sz="2000" b="1" dirty="0">
                    <a:solidFill>
                      <a:srgbClr val="000000"/>
                    </a:solidFill>
                  </a:rPr>
                  <a:t>$4,688 x </a:t>
                </a:r>
                <a:r>
                  <a:rPr lang="en-US" sz="2000" b="1" dirty="0" smtClean="0">
                    <a:solidFill>
                      <a:srgbClr val="000000"/>
                    </a:solidFill>
                  </a:rPr>
                  <a:t>15%</a:t>
                </a:r>
                <a:endParaRPr lang="en-US" sz="2000" b="1" dirty="0">
                  <a:solidFill>
                    <a:srgbClr val="000000"/>
                  </a:solidFill>
                </a:endParaRPr>
              </a:p>
            </p:txBody>
          </p:sp>
          <p:sp>
            <p:nvSpPr>
              <p:cNvPr id="9" name="TextBox 8"/>
              <p:cNvSpPr txBox="1"/>
              <p:nvPr/>
            </p:nvSpPr>
            <p:spPr>
              <a:xfrm>
                <a:off x="3801517" y="4874398"/>
                <a:ext cx="1766284" cy="400110"/>
              </a:xfrm>
              <a:prstGeom prst="rect">
                <a:avLst/>
              </a:prstGeom>
              <a:solidFill>
                <a:srgbClr val="FF3300"/>
              </a:solidFill>
            </p:spPr>
            <p:txBody>
              <a:bodyPr wrap="square" rtlCol="0">
                <a:spAutoFit/>
              </a:bodyPr>
              <a:lstStyle/>
              <a:p>
                <a:r>
                  <a:rPr lang="en-US" sz="2000" b="1" dirty="0">
                    <a:solidFill>
                      <a:srgbClr val="000000"/>
                    </a:solidFill>
                  </a:rPr>
                  <a:t>$4,688 </a:t>
                </a:r>
                <a:r>
                  <a:rPr lang="en-US" sz="2000" b="1" dirty="0" smtClean="0">
                    <a:solidFill>
                      <a:srgbClr val="000000"/>
                    </a:solidFill>
                  </a:rPr>
                  <a:t>x 10%</a:t>
                </a:r>
                <a:endParaRPr lang="en-US" sz="2000" b="1" dirty="0">
                  <a:solidFill>
                    <a:srgbClr val="000000"/>
                  </a:solidFill>
                </a:endParaRPr>
              </a:p>
            </p:txBody>
          </p:sp>
          <p:sp>
            <p:nvSpPr>
              <p:cNvPr id="11" name="TextBox 10"/>
              <p:cNvSpPr txBox="1"/>
              <p:nvPr/>
            </p:nvSpPr>
            <p:spPr>
              <a:xfrm>
                <a:off x="3801517" y="5331598"/>
                <a:ext cx="1766284" cy="400110"/>
              </a:xfrm>
              <a:prstGeom prst="rect">
                <a:avLst/>
              </a:prstGeom>
              <a:solidFill>
                <a:srgbClr val="FF3300"/>
              </a:solidFill>
            </p:spPr>
            <p:txBody>
              <a:bodyPr wrap="square" rtlCol="0">
                <a:spAutoFit/>
              </a:bodyPr>
              <a:lstStyle/>
              <a:p>
                <a:pPr algn="ctr"/>
                <a:r>
                  <a:rPr lang="en-US" sz="2000" b="1" dirty="0">
                    <a:solidFill>
                      <a:srgbClr val="000000"/>
                    </a:solidFill>
                  </a:rPr>
                  <a:t>$4,688 x </a:t>
                </a:r>
                <a:r>
                  <a:rPr lang="en-US" sz="2000" b="1" dirty="0" smtClean="0">
                    <a:solidFill>
                      <a:srgbClr val="000000"/>
                    </a:solidFill>
                  </a:rPr>
                  <a:t>5%</a:t>
                </a:r>
                <a:endParaRPr lang="en-US" sz="2000" b="1" dirty="0">
                  <a:solidFill>
                    <a:srgbClr val="000000"/>
                  </a:solidFill>
                </a:endParaRPr>
              </a:p>
            </p:txBody>
          </p:sp>
        </p:grpSp>
        <p:sp>
          <p:nvSpPr>
            <p:cNvPr id="23" name="TextBox 22"/>
            <p:cNvSpPr txBox="1"/>
            <p:nvPr/>
          </p:nvSpPr>
          <p:spPr>
            <a:xfrm>
              <a:off x="5617028" y="5611767"/>
              <a:ext cx="1766284" cy="400110"/>
            </a:xfrm>
            <a:prstGeom prst="rect">
              <a:avLst/>
            </a:prstGeom>
            <a:solidFill>
              <a:srgbClr val="FF3300"/>
            </a:solidFill>
          </p:spPr>
          <p:txBody>
            <a:bodyPr wrap="square" rtlCol="0">
              <a:spAutoFit/>
            </a:bodyPr>
            <a:lstStyle/>
            <a:p>
              <a:pPr algn="ctr"/>
              <a:r>
                <a:rPr lang="en-US" sz="2000" b="1" dirty="0">
                  <a:solidFill>
                    <a:srgbClr val="000000"/>
                  </a:solidFill>
                </a:rPr>
                <a:t>$4,688 x </a:t>
              </a:r>
              <a:r>
                <a:rPr lang="en-US" sz="2000" b="1" dirty="0" smtClean="0">
                  <a:solidFill>
                    <a:srgbClr val="000000"/>
                  </a:solidFill>
                </a:rPr>
                <a:t>5%</a:t>
              </a:r>
              <a:endParaRPr lang="en-US" sz="2000" b="1" dirty="0">
                <a:solidFill>
                  <a:srgbClr val="000000"/>
                </a:solidFill>
              </a:endParaRPr>
            </a:p>
          </p:txBody>
        </p:sp>
        <p:sp>
          <p:nvSpPr>
            <p:cNvPr id="24" name="TextBox 23"/>
            <p:cNvSpPr txBox="1"/>
            <p:nvPr/>
          </p:nvSpPr>
          <p:spPr>
            <a:xfrm>
              <a:off x="5617028" y="6068967"/>
              <a:ext cx="1766284" cy="400110"/>
            </a:xfrm>
            <a:prstGeom prst="rect">
              <a:avLst/>
            </a:prstGeom>
            <a:solidFill>
              <a:srgbClr val="FF3300"/>
            </a:solidFill>
          </p:spPr>
          <p:txBody>
            <a:bodyPr wrap="square" rtlCol="0">
              <a:spAutoFit/>
            </a:bodyPr>
            <a:lstStyle/>
            <a:p>
              <a:r>
                <a:rPr lang="en-US" sz="2000" b="1" dirty="0">
                  <a:solidFill>
                    <a:srgbClr val="000000"/>
                  </a:solidFill>
                </a:rPr>
                <a:t>$4,688 x </a:t>
              </a:r>
              <a:r>
                <a:rPr lang="en-US" sz="2000" b="1" dirty="0" smtClean="0">
                  <a:solidFill>
                    <a:srgbClr val="000000"/>
                  </a:solidFill>
                </a:rPr>
                <a:t>20%</a:t>
              </a:r>
              <a:endParaRPr lang="en-US" sz="2000" b="1" dirty="0">
                <a:solidFill>
                  <a:srgbClr val="000000"/>
                </a:solidFill>
              </a:endParaRPr>
            </a:p>
          </p:txBody>
        </p:sp>
      </p:grpSp>
      <p:sp>
        <p:nvSpPr>
          <p:cNvPr id="26" name="TextBox 25"/>
          <p:cNvSpPr txBox="1"/>
          <p:nvPr/>
        </p:nvSpPr>
        <p:spPr>
          <a:xfrm>
            <a:off x="3083049" y="2894061"/>
            <a:ext cx="731520" cy="338554"/>
          </a:xfrm>
          <a:prstGeom prst="rect">
            <a:avLst/>
          </a:prstGeom>
          <a:noFill/>
        </p:spPr>
        <p:txBody>
          <a:bodyPr wrap="square" rtlCol="0">
            <a:spAutoFit/>
          </a:bodyPr>
          <a:lstStyle/>
          <a:p>
            <a:pPr algn="r"/>
            <a:r>
              <a:rPr lang="en-US" sz="1600" b="1" dirty="0">
                <a:solidFill>
                  <a:srgbClr val="000000"/>
                </a:solidFill>
              </a:rPr>
              <a:t>35</a:t>
            </a:r>
          </a:p>
        </p:txBody>
      </p:sp>
      <p:grpSp>
        <p:nvGrpSpPr>
          <p:cNvPr id="33" name="Group 32"/>
          <p:cNvGrpSpPr/>
          <p:nvPr/>
        </p:nvGrpSpPr>
        <p:grpSpPr>
          <a:xfrm>
            <a:off x="3083049" y="3347891"/>
            <a:ext cx="731520" cy="2624554"/>
            <a:chOff x="2446992" y="3352800"/>
            <a:chExt cx="731520" cy="2624554"/>
          </a:xfrm>
        </p:grpSpPr>
        <p:sp>
          <p:nvSpPr>
            <p:cNvPr id="27" name="TextBox 26"/>
            <p:cNvSpPr txBox="1"/>
            <p:nvPr/>
          </p:nvSpPr>
          <p:spPr>
            <a:xfrm>
              <a:off x="2446992" y="3352800"/>
              <a:ext cx="731520" cy="338554"/>
            </a:xfrm>
            <a:prstGeom prst="rect">
              <a:avLst/>
            </a:prstGeom>
            <a:noFill/>
          </p:spPr>
          <p:txBody>
            <a:bodyPr wrap="square" rtlCol="0">
              <a:spAutoFit/>
            </a:bodyPr>
            <a:lstStyle/>
            <a:p>
              <a:pPr algn="r"/>
              <a:r>
                <a:rPr lang="en-US" sz="1600" b="1" dirty="0" smtClean="0">
                  <a:solidFill>
                    <a:srgbClr val="000000"/>
                  </a:solidFill>
                </a:rPr>
                <a:t>10</a:t>
              </a:r>
              <a:endParaRPr lang="en-US" sz="1600" b="1" dirty="0">
                <a:solidFill>
                  <a:srgbClr val="000000"/>
                </a:solidFill>
              </a:endParaRPr>
            </a:p>
          </p:txBody>
        </p:sp>
        <p:sp>
          <p:nvSpPr>
            <p:cNvPr id="28" name="TextBox 27"/>
            <p:cNvSpPr txBox="1"/>
            <p:nvPr/>
          </p:nvSpPr>
          <p:spPr>
            <a:xfrm>
              <a:off x="2446992" y="3790656"/>
              <a:ext cx="731520" cy="338554"/>
            </a:xfrm>
            <a:prstGeom prst="rect">
              <a:avLst/>
            </a:prstGeom>
            <a:noFill/>
          </p:spPr>
          <p:txBody>
            <a:bodyPr wrap="square" rtlCol="0">
              <a:spAutoFit/>
            </a:bodyPr>
            <a:lstStyle/>
            <a:p>
              <a:pPr algn="r"/>
              <a:r>
                <a:rPr lang="en-US" sz="1600" b="1" dirty="0" smtClean="0">
                  <a:solidFill>
                    <a:srgbClr val="000000"/>
                  </a:solidFill>
                </a:rPr>
                <a:t>15</a:t>
              </a:r>
              <a:endParaRPr lang="en-US" sz="1600" b="1" dirty="0">
                <a:solidFill>
                  <a:srgbClr val="000000"/>
                </a:solidFill>
              </a:endParaRPr>
            </a:p>
          </p:txBody>
        </p:sp>
        <p:sp>
          <p:nvSpPr>
            <p:cNvPr id="29" name="TextBox 28"/>
            <p:cNvSpPr txBox="1"/>
            <p:nvPr/>
          </p:nvSpPr>
          <p:spPr>
            <a:xfrm>
              <a:off x="2446992" y="4233446"/>
              <a:ext cx="731520" cy="338554"/>
            </a:xfrm>
            <a:prstGeom prst="rect">
              <a:avLst/>
            </a:prstGeom>
            <a:noFill/>
          </p:spPr>
          <p:txBody>
            <a:bodyPr wrap="square" rtlCol="0">
              <a:spAutoFit/>
            </a:bodyPr>
            <a:lstStyle/>
            <a:p>
              <a:pPr algn="r"/>
              <a:r>
                <a:rPr lang="en-US" sz="1600" b="1" dirty="0" smtClean="0">
                  <a:solidFill>
                    <a:srgbClr val="000000"/>
                  </a:solidFill>
                </a:rPr>
                <a:t>10</a:t>
              </a:r>
              <a:endParaRPr lang="en-US" sz="1600" b="1" dirty="0">
                <a:solidFill>
                  <a:srgbClr val="000000"/>
                </a:solidFill>
              </a:endParaRPr>
            </a:p>
          </p:txBody>
        </p:sp>
        <p:sp>
          <p:nvSpPr>
            <p:cNvPr id="30" name="TextBox 29"/>
            <p:cNvSpPr txBox="1"/>
            <p:nvPr/>
          </p:nvSpPr>
          <p:spPr>
            <a:xfrm>
              <a:off x="2446992" y="4721680"/>
              <a:ext cx="731520" cy="338554"/>
            </a:xfrm>
            <a:prstGeom prst="rect">
              <a:avLst/>
            </a:prstGeom>
            <a:noFill/>
          </p:spPr>
          <p:txBody>
            <a:bodyPr wrap="square" rtlCol="0">
              <a:spAutoFit/>
            </a:bodyPr>
            <a:lstStyle/>
            <a:p>
              <a:pPr algn="r"/>
              <a:r>
                <a:rPr lang="en-US" sz="1600" b="1" dirty="0">
                  <a:solidFill>
                    <a:srgbClr val="000000"/>
                  </a:solidFill>
                </a:rPr>
                <a:t>5</a:t>
              </a:r>
            </a:p>
          </p:txBody>
        </p:sp>
        <p:sp>
          <p:nvSpPr>
            <p:cNvPr id="31" name="TextBox 30"/>
            <p:cNvSpPr txBox="1"/>
            <p:nvPr/>
          </p:nvSpPr>
          <p:spPr>
            <a:xfrm>
              <a:off x="2446992" y="5147846"/>
              <a:ext cx="731520" cy="338554"/>
            </a:xfrm>
            <a:prstGeom prst="rect">
              <a:avLst/>
            </a:prstGeom>
            <a:noFill/>
          </p:spPr>
          <p:txBody>
            <a:bodyPr wrap="square" rtlCol="0">
              <a:spAutoFit/>
            </a:bodyPr>
            <a:lstStyle/>
            <a:p>
              <a:pPr algn="r"/>
              <a:r>
                <a:rPr lang="en-US" sz="1600" b="1" dirty="0">
                  <a:solidFill>
                    <a:srgbClr val="000000"/>
                  </a:solidFill>
                </a:rPr>
                <a:t>5</a:t>
              </a:r>
            </a:p>
          </p:txBody>
        </p:sp>
        <p:sp>
          <p:nvSpPr>
            <p:cNvPr id="32" name="TextBox 31"/>
            <p:cNvSpPr txBox="1"/>
            <p:nvPr/>
          </p:nvSpPr>
          <p:spPr>
            <a:xfrm>
              <a:off x="2446992" y="5638800"/>
              <a:ext cx="731520" cy="338554"/>
            </a:xfrm>
            <a:prstGeom prst="rect">
              <a:avLst/>
            </a:prstGeom>
            <a:noFill/>
          </p:spPr>
          <p:txBody>
            <a:bodyPr wrap="square" rtlCol="0">
              <a:spAutoFit/>
            </a:bodyPr>
            <a:lstStyle/>
            <a:p>
              <a:pPr algn="r"/>
              <a:r>
                <a:rPr lang="en-US" sz="1600" b="1" dirty="0" smtClean="0">
                  <a:solidFill>
                    <a:srgbClr val="000000"/>
                  </a:solidFill>
                </a:rPr>
                <a:t>20</a:t>
              </a:r>
              <a:endParaRPr lang="en-US" sz="1600" b="1" dirty="0">
                <a:solidFill>
                  <a:srgbClr val="000000"/>
                </a:solidFill>
              </a:endParaRPr>
            </a:p>
          </p:txBody>
        </p:sp>
      </p:grpSp>
      <p:sp>
        <p:nvSpPr>
          <p:cNvPr id="35" name="TextBox 34"/>
          <p:cNvSpPr txBox="1"/>
          <p:nvPr/>
        </p:nvSpPr>
        <p:spPr>
          <a:xfrm>
            <a:off x="6708823" y="2894061"/>
            <a:ext cx="838200" cy="338554"/>
          </a:xfrm>
          <a:prstGeom prst="rect">
            <a:avLst/>
          </a:prstGeom>
          <a:noFill/>
        </p:spPr>
        <p:txBody>
          <a:bodyPr wrap="square" rtlCol="0">
            <a:spAutoFit/>
          </a:bodyPr>
          <a:lstStyle/>
          <a:p>
            <a:r>
              <a:rPr lang="en-US" sz="1600" b="1" dirty="0" smtClean="0">
                <a:solidFill>
                  <a:srgbClr val="000000"/>
                </a:solidFill>
              </a:rPr>
              <a:t>1,641</a:t>
            </a:r>
            <a:endParaRPr lang="en-US" sz="1600" b="1" dirty="0">
              <a:solidFill>
                <a:srgbClr val="000000"/>
              </a:solidFill>
            </a:endParaRPr>
          </a:p>
        </p:txBody>
      </p:sp>
      <p:grpSp>
        <p:nvGrpSpPr>
          <p:cNvPr id="42" name="Group 41"/>
          <p:cNvGrpSpPr/>
          <p:nvPr/>
        </p:nvGrpSpPr>
        <p:grpSpPr>
          <a:xfrm>
            <a:off x="6708823" y="3347891"/>
            <a:ext cx="915593" cy="2635015"/>
            <a:chOff x="5185254" y="3334054"/>
            <a:chExt cx="915593" cy="2635015"/>
          </a:xfrm>
        </p:grpSpPr>
        <p:sp>
          <p:nvSpPr>
            <p:cNvPr id="36" name="TextBox 35"/>
            <p:cNvSpPr txBox="1"/>
            <p:nvPr/>
          </p:nvSpPr>
          <p:spPr>
            <a:xfrm>
              <a:off x="5262647" y="3334054"/>
              <a:ext cx="838200" cy="338554"/>
            </a:xfrm>
            <a:prstGeom prst="rect">
              <a:avLst/>
            </a:prstGeom>
            <a:noFill/>
          </p:spPr>
          <p:txBody>
            <a:bodyPr wrap="square" rtlCol="0">
              <a:spAutoFit/>
            </a:bodyPr>
            <a:lstStyle/>
            <a:p>
              <a:r>
                <a:rPr lang="en-US" sz="1600" b="1" dirty="0" smtClean="0">
                  <a:solidFill>
                    <a:srgbClr val="000000"/>
                  </a:solidFill>
                </a:rPr>
                <a:t>469</a:t>
              </a:r>
              <a:endParaRPr lang="en-US" sz="1600" b="1" dirty="0">
                <a:solidFill>
                  <a:srgbClr val="000000"/>
                </a:solidFill>
              </a:endParaRPr>
            </a:p>
          </p:txBody>
        </p:sp>
        <p:sp>
          <p:nvSpPr>
            <p:cNvPr id="37" name="TextBox 36"/>
            <p:cNvSpPr txBox="1"/>
            <p:nvPr/>
          </p:nvSpPr>
          <p:spPr>
            <a:xfrm>
              <a:off x="5252980" y="3803362"/>
              <a:ext cx="838200" cy="338554"/>
            </a:xfrm>
            <a:prstGeom prst="rect">
              <a:avLst/>
            </a:prstGeom>
            <a:noFill/>
          </p:spPr>
          <p:txBody>
            <a:bodyPr wrap="square" rtlCol="0">
              <a:spAutoFit/>
            </a:bodyPr>
            <a:lstStyle/>
            <a:p>
              <a:r>
                <a:rPr lang="en-US" sz="1600" b="1" dirty="0" smtClean="0">
                  <a:solidFill>
                    <a:srgbClr val="000000"/>
                  </a:solidFill>
                </a:rPr>
                <a:t>703</a:t>
              </a:r>
              <a:endParaRPr lang="en-US" sz="1600" b="1" dirty="0">
                <a:solidFill>
                  <a:srgbClr val="000000"/>
                </a:solidFill>
              </a:endParaRPr>
            </a:p>
          </p:txBody>
        </p:sp>
        <p:sp>
          <p:nvSpPr>
            <p:cNvPr id="38" name="TextBox 37"/>
            <p:cNvSpPr txBox="1"/>
            <p:nvPr/>
          </p:nvSpPr>
          <p:spPr>
            <a:xfrm>
              <a:off x="5252980" y="4266080"/>
              <a:ext cx="838200" cy="338554"/>
            </a:xfrm>
            <a:prstGeom prst="rect">
              <a:avLst/>
            </a:prstGeom>
            <a:noFill/>
          </p:spPr>
          <p:txBody>
            <a:bodyPr wrap="square" rtlCol="0">
              <a:spAutoFit/>
            </a:bodyPr>
            <a:lstStyle/>
            <a:p>
              <a:r>
                <a:rPr lang="en-US" sz="1600" b="1" dirty="0" smtClean="0">
                  <a:solidFill>
                    <a:srgbClr val="000000"/>
                  </a:solidFill>
                </a:rPr>
                <a:t>469</a:t>
              </a:r>
              <a:endParaRPr lang="en-US" sz="1600" b="1" dirty="0">
                <a:solidFill>
                  <a:srgbClr val="000000"/>
                </a:solidFill>
              </a:endParaRPr>
            </a:p>
          </p:txBody>
        </p:sp>
        <p:sp>
          <p:nvSpPr>
            <p:cNvPr id="39" name="TextBox 38"/>
            <p:cNvSpPr txBox="1"/>
            <p:nvPr/>
          </p:nvSpPr>
          <p:spPr>
            <a:xfrm>
              <a:off x="5228784" y="4705423"/>
              <a:ext cx="838200" cy="338554"/>
            </a:xfrm>
            <a:prstGeom prst="rect">
              <a:avLst/>
            </a:prstGeom>
            <a:noFill/>
          </p:spPr>
          <p:txBody>
            <a:bodyPr wrap="square" rtlCol="0">
              <a:spAutoFit/>
            </a:bodyPr>
            <a:lstStyle/>
            <a:p>
              <a:r>
                <a:rPr lang="en-US" sz="1600" b="1" dirty="0" smtClean="0">
                  <a:solidFill>
                    <a:srgbClr val="000000"/>
                  </a:solidFill>
                </a:rPr>
                <a:t> 234 </a:t>
              </a:r>
              <a:endParaRPr lang="en-US" sz="1600" b="1" dirty="0">
                <a:solidFill>
                  <a:srgbClr val="000000"/>
                </a:solidFill>
              </a:endParaRPr>
            </a:p>
          </p:txBody>
        </p:sp>
        <p:sp>
          <p:nvSpPr>
            <p:cNvPr id="40" name="TextBox 39"/>
            <p:cNvSpPr txBox="1"/>
            <p:nvPr/>
          </p:nvSpPr>
          <p:spPr>
            <a:xfrm>
              <a:off x="5223964" y="5168141"/>
              <a:ext cx="838200" cy="338554"/>
            </a:xfrm>
            <a:prstGeom prst="rect">
              <a:avLst/>
            </a:prstGeom>
            <a:noFill/>
          </p:spPr>
          <p:txBody>
            <a:bodyPr wrap="square" rtlCol="0">
              <a:spAutoFit/>
            </a:bodyPr>
            <a:lstStyle/>
            <a:p>
              <a:r>
                <a:rPr lang="en-US" sz="1600" b="1" dirty="0" smtClean="0">
                  <a:solidFill>
                    <a:srgbClr val="000000"/>
                  </a:solidFill>
                </a:rPr>
                <a:t> 234</a:t>
              </a:r>
              <a:endParaRPr lang="en-US" sz="1600" b="1" dirty="0">
                <a:solidFill>
                  <a:srgbClr val="000000"/>
                </a:solidFill>
              </a:endParaRPr>
            </a:p>
          </p:txBody>
        </p:sp>
        <p:sp>
          <p:nvSpPr>
            <p:cNvPr id="41" name="TextBox 40"/>
            <p:cNvSpPr txBox="1"/>
            <p:nvPr/>
          </p:nvSpPr>
          <p:spPr>
            <a:xfrm>
              <a:off x="5185254" y="5630515"/>
              <a:ext cx="838200" cy="338554"/>
            </a:xfrm>
            <a:prstGeom prst="rect">
              <a:avLst/>
            </a:prstGeom>
            <a:noFill/>
          </p:spPr>
          <p:txBody>
            <a:bodyPr wrap="square" rtlCol="0">
              <a:spAutoFit/>
            </a:bodyPr>
            <a:lstStyle/>
            <a:p>
              <a:r>
                <a:rPr lang="en-US" sz="1600" b="1" dirty="0" smtClean="0">
                  <a:solidFill>
                    <a:srgbClr val="000000"/>
                  </a:solidFill>
                </a:rPr>
                <a:t>  938</a:t>
              </a:r>
              <a:endParaRPr lang="en-US" sz="1600" b="1" dirty="0">
                <a:solidFill>
                  <a:srgbClr val="000000"/>
                </a:solidFill>
              </a:endParaRPr>
            </a:p>
          </p:txBody>
        </p:sp>
      </p:grpSp>
      <p:pic>
        <p:nvPicPr>
          <p:cNvPr id="43" name="Picture 4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93976" y="159362"/>
            <a:ext cx="1145505" cy="1439899"/>
          </a:xfrm>
          <a:prstGeom prst="rect">
            <a:avLst/>
          </a:prstGeom>
        </p:spPr>
      </p:pic>
    </p:spTree>
    <p:extLst>
      <p:ext uri="{BB962C8B-B14F-4D97-AF65-F5344CB8AC3E}">
        <p14:creationId xmlns:p14="http://schemas.microsoft.com/office/powerpoint/2010/main" val="57304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idx="4294967295"/>
          </p:nvPr>
        </p:nvSpPr>
        <p:spPr>
          <a:xfrm>
            <a:off x="541867" y="178284"/>
            <a:ext cx="7886700" cy="622300"/>
          </a:xfrm>
        </p:spPr>
        <p:txBody>
          <a:bodyPr/>
          <a:lstStyle/>
          <a:p>
            <a:pPr algn="l" eaLnBrk="1" hangingPunct="1"/>
            <a:r>
              <a:rPr lang="en-US" altLang="en-US" dirty="0" smtClean="0"/>
              <a:t>Good Debt &amp; Bad Debt</a:t>
            </a:r>
          </a:p>
        </p:txBody>
      </p:sp>
      <p:sp>
        <p:nvSpPr>
          <p:cNvPr id="6150" name="Rectangle 4"/>
          <p:cNvSpPr>
            <a:spLocks noGrp="1" noChangeArrowheads="1"/>
          </p:cNvSpPr>
          <p:nvPr>
            <p:ph type="body" idx="4294967295"/>
          </p:nvPr>
        </p:nvSpPr>
        <p:spPr>
          <a:xfrm>
            <a:off x="1857375" y="1039813"/>
            <a:ext cx="7286625" cy="5435600"/>
          </a:xfrm>
        </p:spPr>
        <p:txBody>
          <a:bodyPr>
            <a:normAutofit fontScale="55000" lnSpcReduction="20000"/>
          </a:bodyPr>
          <a:lstStyle/>
          <a:p>
            <a:pPr marL="0" indent="0" eaLnBrk="1" hangingPunct="1">
              <a:lnSpc>
                <a:spcPct val="120000"/>
              </a:lnSpc>
              <a:buFont typeface="Wingdings" panose="05000000000000000000" pitchFamily="2" charset="2"/>
              <a:buNone/>
            </a:pPr>
            <a:r>
              <a:rPr lang="en-US" altLang="en-US" sz="3800" b="1" dirty="0" smtClean="0">
                <a:cs typeface="Calibri" panose="020F0502020204030204" pitchFamily="34" charset="0"/>
              </a:rPr>
              <a:t>Good </a:t>
            </a:r>
            <a:r>
              <a:rPr lang="en-US" altLang="en-US" sz="4000" b="1" dirty="0" smtClean="0">
                <a:cs typeface="Calibri" panose="020F0502020204030204" pitchFamily="34" charset="0"/>
              </a:rPr>
              <a:t>debt has potential to increase your net worth </a:t>
            </a:r>
            <a:r>
              <a:rPr lang="en-US" altLang="en-US" sz="3800" b="1" dirty="0" smtClean="0">
                <a:cs typeface="Calibri" panose="020F0502020204030204" pitchFamily="34" charset="0"/>
              </a:rPr>
              <a:t>once paid off. Examples of good debt include:</a:t>
            </a:r>
            <a:endParaRPr lang="en-US" altLang="en-US" sz="3800" b="1" dirty="0">
              <a:cs typeface="Calibri" panose="020F0502020204030204" pitchFamily="34" charset="0"/>
            </a:endParaRPr>
          </a:p>
          <a:p>
            <a:pPr marL="457200" indent="-457200" eaLnBrk="1" hangingPunct="1">
              <a:lnSpc>
                <a:spcPct val="120000"/>
              </a:lnSpc>
              <a:spcBef>
                <a:spcPts val="600"/>
              </a:spcBef>
            </a:pPr>
            <a:r>
              <a:rPr lang="en-US" altLang="en-US" sz="3300" dirty="0" smtClean="0">
                <a:cs typeface="Calibri" panose="020F0502020204030204" pitchFamily="34" charset="0"/>
              </a:rPr>
              <a:t>Mortgage</a:t>
            </a:r>
          </a:p>
          <a:p>
            <a:pPr marL="457200" indent="-457200" eaLnBrk="1" hangingPunct="1">
              <a:lnSpc>
                <a:spcPct val="120000"/>
              </a:lnSpc>
              <a:spcBef>
                <a:spcPts val="600"/>
              </a:spcBef>
            </a:pPr>
            <a:r>
              <a:rPr lang="en-US" altLang="en-US" sz="3300" dirty="0" smtClean="0">
                <a:cs typeface="Calibri" panose="020F0502020204030204" pitchFamily="34" charset="0"/>
              </a:rPr>
              <a:t>Education</a:t>
            </a:r>
          </a:p>
          <a:p>
            <a:pPr marL="457200" indent="-457200" eaLnBrk="1" hangingPunct="1">
              <a:lnSpc>
                <a:spcPct val="120000"/>
              </a:lnSpc>
              <a:spcBef>
                <a:spcPts val="600"/>
              </a:spcBef>
            </a:pPr>
            <a:r>
              <a:rPr lang="en-US" altLang="en-US" sz="3300" dirty="0" smtClean="0">
                <a:cs typeface="Calibri" panose="020F0502020204030204" pitchFamily="34" charset="0"/>
              </a:rPr>
              <a:t>Auto loans</a:t>
            </a:r>
          </a:p>
          <a:p>
            <a:pPr marL="457200" indent="-457200" eaLnBrk="1" hangingPunct="1">
              <a:lnSpc>
                <a:spcPct val="120000"/>
              </a:lnSpc>
              <a:spcBef>
                <a:spcPts val="600"/>
              </a:spcBef>
            </a:pPr>
            <a:r>
              <a:rPr lang="en-US" altLang="en-US" sz="3300" dirty="0" smtClean="0">
                <a:cs typeface="Calibri" panose="020F0502020204030204" pitchFamily="34" charset="0"/>
              </a:rPr>
              <a:t>Secured, lower rate loans for things like home renovations</a:t>
            </a:r>
          </a:p>
          <a:p>
            <a:pPr marL="533400" indent="-533400" eaLnBrk="1" hangingPunct="1">
              <a:lnSpc>
                <a:spcPct val="80000"/>
              </a:lnSpc>
              <a:buFont typeface="Wingdings" panose="05000000000000000000" pitchFamily="2" charset="2"/>
              <a:buNone/>
            </a:pPr>
            <a:endParaRPr lang="en-US" altLang="en-US" sz="2000" dirty="0" smtClean="0">
              <a:cs typeface="Calibri" panose="020F0502020204030204" pitchFamily="34" charset="0"/>
            </a:endParaRPr>
          </a:p>
          <a:p>
            <a:pPr marL="0" indent="0" eaLnBrk="1" hangingPunct="1">
              <a:lnSpc>
                <a:spcPct val="120000"/>
              </a:lnSpc>
              <a:buFont typeface="Wingdings" panose="05000000000000000000" pitchFamily="2" charset="2"/>
              <a:buNone/>
            </a:pPr>
            <a:r>
              <a:rPr lang="en-US" altLang="en-US" sz="4000" b="1" dirty="0" smtClean="0">
                <a:cs typeface="Calibri" panose="020F0502020204030204" pitchFamily="34" charset="0"/>
              </a:rPr>
              <a:t>Bad debt is accumulated through the purchase of items or services that do not appreciate in value. Examples of bad debt include:</a:t>
            </a:r>
          </a:p>
          <a:p>
            <a:pPr marL="457200" indent="-457200">
              <a:lnSpc>
                <a:spcPct val="120000"/>
              </a:lnSpc>
              <a:spcBef>
                <a:spcPts val="600"/>
              </a:spcBef>
            </a:pPr>
            <a:r>
              <a:rPr lang="en-US" altLang="en-US" sz="3300" dirty="0" smtClean="0">
                <a:cs typeface="Calibri" panose="020F0502020204030204" pitchFamily="34" charset="0"/>
              </a:rPr>
              <a:t>Credit </a:t>
            </a:r>
            <a:r>
              <a:rPr lang="en-US" altLang="en-US" sz="3300" dirty="0">
                <a:cs typeface="Calibri" panose="020F0502020204030204" pitchFamily="34" charset="0"/>
              </a:rPr>
              <a:t>c</a:t>
            </a:r>
            <a:r>
              <a:rPr lang="en-US" altLang="en-US" sz="3300" dirty="0" smtClean="0">
                <a:cs typeface="Calibri" panose="020F0502020204030204" pitchFamily="34" charset="0"/>
              </a:rPr>
              <a:t>ards</a:t>
            </a:r>
          </a:p>
          <a:p>
            <a:pPr marL="457200" indent="-457200" eaLnBrk="1" hangingPunct="1">
              <a:lnSpc>
                <a:spcPct val="120000"/>
              </a:lnSpc>
              <a:spcBef>
                <a:spcPts val="600"/>
              </a:spcBef>
            </a:pPr>
            <a:r>
              <a:rPr lang="en-US" altLang="en-US" sz="3300" dirty="0" smtClean="0">
                <a:cs typeface="Calibri" panose="020F0502020204030204" pitchFamily="34" charset="0"/>
              </a:rPr>
              <a:t>Store cards</a:t>
            </a:r>
          </a:p>
          <a:p>
            <a:pPr marL="457200" indent="-457200" eaLnBrk="1" hangingPunct="1">
              <a:lnSpc>
                <a:spcPct val="120000"/>
              </a:lnSpc>
              <a:spcBef>
                <a:spcPts val="600"/>
              </a:spcBef>
            </a:pPr>
            <a:r>
              <a:rPr lang="en-US" altLang="en-US" sz="3300" dirty="0" smtClean="0">
                <a:cs typeface="Calibri" panose="020F0502020204030204" pitchFamily="34" charset="0"/>
              </a:rPr>
              <a:t>Unsecured, higher rate loans for things like a recreational vehicle </a:t>
            </a:r>
          </a:p>
        </p:txBody>
      </p:sp>
      <p:pic>
        <p:nvPicPr>
          <p:cNvPr id="3" name="Picture 2"/>
          <p:cNvPicPr>
            <a:picLocks noChangeAspect="1"/>
          </p:cNvPicPr>
          <p:nvPr/>
        </p:nvPicPr>
        <p:blipFill>
          <a:blip r:embed="rId3"/>
          <a:stretch>
            <a:fillRect/>
          </a:stretch>
        </p:blipFill>
        <p:spPr>
          <a:xfrm>
            <a:off x="409657" y="945397"/>
            <a:ext cx="1314286" cy="1342857"/>
          </a:xfrm>
          <a:prstGeom prst="rect">
            <a:avLst/>
          </a:prstGeom>
        </p:spPr>
      </p:pic>
      <p:pic>
        <p:nvPicPr>
          <p:cNvPr id="4" name="Picture 3"/>
          <p:cNvPicPr>
            <a:picLocks noChangeAspect="1"/>
          </p:cNvPicPr>
          <p:nvPr/>
        </p:nvPicPr>
        <p:blipFill>
          <a:blip r:embed="rId4"/>
          <a:stretch>
            <a:fillRect/>
          </a:stretch>
        </p:blipFill>
        <p:spPr>
          <a:xfrm>
            <a:off x="428705" y="3389012"/>
            <a:ext cx="1295238" cy="1276190"/>
          </a:xfrm>
          <a:prstGeom prst="rect">
            <a:avLst/>
          </a:prstGeom>
        </p:spPr>
      </p:pic>
    </p:spTree>
    <p:extLst>
      <p:ext uri="{BB962C8B-B14F-4D97-AF65-F5344CB8AC3E}">
        <p14:creationId xmlns:p14="http://schemas.microsoft.com/office/powerpoint/2010/main" val="316057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Sandy’s Gaps, cont’d</a:t>
            </a:r>
            <a:endParaRPr lang="en-US" dirty="0"/>
          </a:p>
        </p:txBody>
      </p:sp>
      <p:sp>
        <p:nvSpPr>
          <p:cNvPr id="6" name="Slide Number Placeholder 5"/>
          <p:cNvSpPr>
            <a:spLocks noGrp="1"/>
          </p:cNvSpPr>
          <p:nvPr>
            <p:ph type="sldNum" sz="quarter" idx="4"/>
          </p:nvPr>
        </p:nvSpPr>
        <p:spPr>
          <a:xfrm>
            <a:off x="0" y="6440488"/>
            <a:ext cx="2124075"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40</a:t>
            </a:fld>
            <a:endParaRPr lang="en-US" dirty="0" smtClean="0">
              <a:solidFill>
                <a:srgbClr val="000000">
                  <a:tint val="7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8114687"/>
              </p:ext>
            </p:extLst>
          </p:nvPr>
        </p:nvGraphicFramePr>
        <p:xfrm>
          <a:off x="628650" y="1258824"/>
          <a:ext cx="8204454" cy="4818888"/>
        </p:xfrm>
        <a:graphic>
          <a:graphicData uri="http://schemas.openxmlformats.org/drawingml/2006/table">
            <a:tbl>
              <a:tblPr firstRow="1" bandRow="1">
                <a:tableStyleId>{5C22544A-7EE6-4342-B048-85BDC9FD1C3A}</a:tableStyleId>
              </a:tblPr>
              <a:tblGrid>
                <a:gridCol w="1643800">
                  <a:extLst>
                    <a:ext uri="{9D8B030D-6E8A-4147-A177-3AD203B41FA5}">
                      <a16:colId xmlns:a16="http://schemas.microsoft.com/office/drawing/2014/main" val="20000"/>
                    </a:ext>
                  </a:extLst>
                </a:gridCol>
                <a:gridCol w="1760175">
                  <a:extLst>
                    <a:ext uri="{9D8B030D-6E8A-4147-A177-3AD203B41FA5}">
                      <a16:colId xmlns:a16="http://schemas.microsoft.com/office/drawing/2014/main" val="20001"/>
                    </a:ext>
                  </a:extLst>
                </a:gridCol>
                <a:gridCol w="1810391">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298448">
                  <a:extLst>
                    <a:ext uri="{9D8B030D-6E8A-4147-A177-3AD203B41FA5}">
                      <a16:colId xmlns:a16="http://schemas.microsoft.com/office/drawing/2014/main" val="20004"/>
                    </a:ext>
                  </a:extLst>
                </a:gridCol>
              </a:tblGrid>
              <a:tr h="1123307">
                <a:tc>
                  <a:txBody>
                    <a:bodyPr/>
                    <a:lstStyle/>
                    <a:p>
                      <a:r>
                        <a:rPr lang="en-US" dirty="0" smtClean="0"/>
                        <a:t>Budgeted Expense</a:t>
                      </a:r>
                      <a:endParaRPr lang="en-US" dirty="0"/>
                    </a:p>
                  </a:txBody>
                  <a:tcPr/>
                </a:tc>
                <a:tc>
                  <a:txBody>
                    <a:bodyPr/>
                    <a:lstStyle/>
                    <a:p>
                      <a:r>
                        <a:rPr lang="en-US" sz="1600" dirty="0" smtClean="0"/>
                        <a:t>Sandy’s Goals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Target </a:t>
                      </a:r>
                      <a:r>
                        <a:rPr lang="en-US" sz="1600" baseline="0" dirty="0" smtClean="0"/>
                        <a:t>Monthly Amount</a:t>
                      </a:r>
                    </a:p>
                    <a:p>
                      <a:r>
                        <a:rPr lang="en-US" sz="1100" dirty="0" smtClean="0"/>
                        <a:t>(Sandy’s</a:t>
                      </a:r>
                      <a:r>
                        <a:rPr lang="en-US" sz="1100" baseline="0" dirty="0" smtClean="0"/>
                        <a:t> monthly </a:t>
                      </a:r>
                      <a:r>
                        <a:rPr lang="en-US" sz="1100" dirty="0" smtClean="0"/>
                        <a:t>net income</a:t>
                      </a:r>
                      <a:r>
                        <a:rPr lang="en-US" sz="1100" baseline="0" dirty="0" smtClean="0"/>
                        <a:t> x goal) </a:t>
                      </a:r>
                      <a:endParaRPr lang="en-US" sz="1100" dirty="0"/>
                    </a:p>
                  </a:txBody>
                  <a:tcPr/>
                </a:tc>
                <a:tc>
                  <a:txBody>
                    <a:bodyPr/>
                    <a:lstStyle/>
                    <a:p>
                      <a:r>
                        <a:rPr lang="en-US" dirty="0" smtClean="0"/>
                        <a:t>Actual Monthly</a:t>
                      </a:r>
                      <a:r>
                        <a:rPr lang="en-US" baseline="0" dirty="0" smtClean="0"/>
                        <a:t> Amount Spent</a:t>
                      </a:r>
                      <a:endParaRPr lang="en-US" dirty="0"/>
                    </a:p>
                  </a:txBody>
                  <a:tcPr/>
                </a:tc>
                <a:tc>
                  <a:txBody>
                    <a:bodyPr/>
                    <a:lstStyle/>
                    <a:p>
                      <a:r>
                        <a:rPr lang="en-US" dirty="0" smtClean="0"/>
                        <a:t>Area of Concern?</a:t>
                      </a:r>
                      <a:endParaRPr lang="en-US" dirty="0"/>
                    </a:p>
                  </a:txBody>
                  <a:tcPr/>
                </a:tc>
                <a:extLst>
                  <a:ext uri="{0D108BD9-81ED-4DB2-BD59-A6C34878D82A}">
                    <a16:rowId xmlns:a16="http://schemas.microsoft.com/office/drawing/2014/main" val="10000"/>
                  </a:ext>
                </a:extLst>
              </a:tr>
              <a:tr h="414148">
                <a:tc>
                  <a:txBody>
                    <a:bodyPr/>
                    <a:lstStyle/>
                    <a:p>
                      <a:r>
                        <a:rPr lang="en-US" sz="1400" b="1" dirty="0" smtClean="0"/>
                        <a:t>Housing </a:t>
                      </a:r>
                      <a:r>
                        <a:rPr lang="en-US" sz="1400" dirty="0" smtClean="0"/>
                        <a:t/>
                      </a:r>
                      <a:br>
                        <a:rPr lang="en-US" sz="1400" dirty="0" smtClean="0"/>
                      </a:br>
                      <a:r>
                        <a:rPr lang="en-US" sz="1400" dirty="0" smtClean="0"/>
                        <a:t>(25</a:t>
                      </a:r>
                      <a:r>
                        <a:rPr lang="en-US" sz="1400" baseline="0" dirty="0" smtClean="0"/>
                        <a:t> – </a:t>
                      </a:r>
                      <a:r>
                        <a:rPr lang="en-US" sz="1400" dirty="0" smtClean="0"/>
                        <a:t>35%)</a:t>
                      </a:r>
                      <a:endParaRPr lang="en-US" sz="1400" dirty="0"/>
                    </a:p>
                  </a:txBody>
                  <a:tcPr/>
                </a:tc>
                <a:tc>
                  <a:txBody>
                    <a:bodyPr/>
                    <a:lstStyle/>
                    <a:p>
                      <a:pPr algn="r"/>
                      <a:r>
                        <a:rPr lang="en-US" sz="1400" dirty="0" smtClean="0"/>
                        <a:t>35%</a:t>
                      </a:r>
                      <a:endParaRPr lang="en-US" sz="1400" dirty="0"/>
                    </a:p>
                  </a:txBody>
                  <a:tcPr anchor="ctr"/>
                </a:tc>
                <a:tc>
                  <a:txBody>
                    <a:bodyPr/>
                    <a:lstStyle/>
                    <a:p>
                      <a:r>
                        <a:rPr lang="en-US" sz="1400" dirty="0" smtClean="0"/>
                        <a:t>$1,641</a:t>
                      </a:r>
                      <a:endParaRPr lang="en-US" sz="1400" dirty="0"/>
                    </a:p>
                  </a:txBody>
                  <a:tcPr anchor="ctr"/>
                </a:tc>
                <a:tc>
                  <a:txBody>
                    <a:bodyPr/>
                    <a:lstStyle/>
                    <a:p>
                      <a:r>
                        <a:rPr lang="en-US" sz="1400" dirty="0" smtClean="0"/>
                        <a:t>$1,600</a:t>
                      </a:r>
                      <a:endParaRPr lang="en-US" sz="1400" dirty="0"/>
                    </a:p>
                  </a:txBody>
                  <a:tcPr anchor="ctr"/>
                </a:tc>
                <a:tc>
                  <a:txBody>
                    <a:bodyPr/>
                    <a:lstStyle/>
                    <a:p>
                      <a:endParaRPr lang="en-US" sz="1200" dirty="0"/>
                    </a:p>
                  </a:txBody>
                  <a:tcPr anchor="ctr"/>
                </a:tc>
                <a:extLst>
                  <a:ext uri="{0D108BD9-81ED-4DB2-BD59-A6C34878D82A}">
                    <a16:rowId xmlns:a16="http://schemas.microsoft.com/office/drawing/2014/main" val="10001"/>
                  </a:ext>
                </a:extLst>
              </a:tr>
              <a:tr h="414148">
                <a:tc>
                  <a:txBody>
                    <a:bodyPr/>
                    <a:lstStyle/>
                    <a:p>
                      <a:r>
                        <a:rPr lang="en-US" sz="1400" b="1" dirty="0" smtClean="0"/>
                        <a:t>Transportation </a:t>
                      </a:r>
                      <a:r>
                        <a:rPr lang="en-US" sz="1400" dirty="0" smtClean="0"/>
                        <a:t/>
                      </a:r>
                      <a:br>
                        <a:rPr lang="en-US" sz="1400" dirty="0" smtClean="0"/>
                      </a:br>
                      <a:r>
                        <a:rPr lang="en-US" sz="1400" dirty="0" smtClean="0"/>
                        <a:t>(10 – 15%)</a:t>
                      </a:r>
                      <a:endParaRPr lang="en-US" sz="1400" dirty="0"/>
                    </a:p>
                  </a:txBody>
                  <a:tcPr/>
                </a:tc>
                <a:tc>
                  <a:txBody>
                    <a:bodyPr/>
                    <a:lstStyle/>
                    <a:p>
                      <a:pPr algn="r"/>
                      <a:r>
                        <a:rPr lang="en-US" sz="1400" dirty="0" smtClean="0"/>
                        <a:t>10%</a:t>
                      </a:r>
                      <a:endParaRPr lang="en-US" sz="1400" dirty="0"/>
                    </a:p>
                  </a:txBody>
                  <a:tcPr anchor="ctr"/>
                </a:tc>
                <a:tc>
                  <a:txBody>
                    <a:bodyPr/>
                    <a:lstStyle/>
                    <a:p>
                      <a:r>
                        <a:rPr lang="en-US" sz="1400" dirty="0" smtClean="0"/>
                        <a:t>$469</a:t>
                      </a:r>
                      <a:endParaRPr lang="en-US" sz="1400" dirty="0"/>
                    </a:p>
                  </a:txBody>
                  <a:tcPr anchor="ctr"/>
                </a:tc>
                <a:tc>
                  <a:txBody>
                    <a:bodyPr/>
                    <a:lstStyle/>
                    <a:p>
                      <a:r>
                        <a:rPr lang="en-US" sz="1400" dirty="0" smtClean="0"/>
                        <a:t>$400</a:t>
                      </a:r>
                      <a:endParaRPr lang="en-US" sz="1400" dirty="0"/>
                    </a:p>
                  </a:txBody>
                  <a:tcPr anchor="ctr"/>
                </a:tc>
                <a:tc>
                  <a:txBody>
                    <a:bodyPr/>
                    <a:lstStyle/>
                    <a:p>
                      <a:endParaRPr lang="en-US" sz="1200" dirty="0"/>
                    </a:p>
                  </a:txBody>
                  <a:tcPr anchor="ctr"/>
                </a:tc>
                <a:extLst>
                  <a:ext uri="{0D108BD9-81ED-4DB2-BD59-A6C34878D82A}">
                    <a16:rowId xmlns:a16="http://schemas.microsoft.com/office/drawing/2014/main" val="10002"/>
                  </a:ext>
                </a:extLst>
              </a:tr>
              <a:tr h="414148">
                <a:tc>
                  <a:txBody>
                    <a:bodyPr/>
                    <a:lstStyle/>
                    <a:p>
                      <a:r>
                        <a:rPr lang="en-US" sz="1400" b="1" dirty="0" smtClean="0"/>
                        <a:t>Savings </a:t>
                      </a:r>
                      <a:r>
                        <a:rPr lang="en-US" sz="1400" dirty="0" smtClean="0"/>
                        <a:t/>
                      </a:r>
                      <a:br>
                        <a:rPr lang="en-US" sz="1400" dirty="0" smtClean="0"/>
                      </a:br>
                      <a:r>
                        <a:rPr lang="en-US" sz="1400" dirty="0" smtClean="0"/>
                        <a:t>(10 – 20%) </a:t>
                      </a:r>
                      <a:endParaRPr lang="en-US" sz="1400" dirty="0"/>
                    </a:p>
                  </a:txBody>
                  <a:tcPr/>
                </a:tc>
                <a:tc>
                  <a:txBody>
                    <a:bodyPr/>
                    <a:lstStyle/>
                    <a:p>
                      <a:pPr algn="r"/>
                      <a:r>
                        <a:rPr lang="en-US" sz="1400" dirty="0" smtClean="0"/>
                        <a:t>15%</a:t>
                      </a:r>
                      <a:endParaRPr lang="en-US" sz="1400" dirty="0"/>
                    </a:p>
                  </a:txBody>
                  <a:tcPr anchor="ctr"/>
                </a:tc>
                <a:tc>
                  <a:txBody>
                    <a:bodyPr/>
                    <a:lstStyle/>
                    <a:p>
                      <a:r>
                        <a:rPr lang="en-US" sz="1400" dirty="0" smtClean="0"/>
                        <a:t>$703</a:t>
                      </a:r>
                      <a:endParaRPr lang="en-US" sz="1400" dirty="0"/>
                    </a:p>
                  </a:txBody>
                  <a:tcPr anchor="ctr"/>
                </a:tc>
                <a:tc>
                  <a:txBody>
                    <a:bodyPr/>
                    <a:lstStyle/>
                    <a:p>
                      <a:r>
                        <a:rPr lang="en-US" sz="1400" dirty="0" smtClean="0"/>
                        <a:t>$300</a:t>
                      </a:r>
                      <a:endParaRPr lang="en-US"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t>Yes</a:t>
                      </a:r>
                      <a:endParaRPr lang="en-US" sz="1200" b="1" dirty="0" smtClean="0"/>
                    </a:p>
                  </a:txBody>
                  <a:tcPr anchor="ctr"/>
                </a:tc>
                <a:extLst>
                  <a:ext uri="{0D108BD9-81ED-4DB2-BD59-A6C34878D82A}">
                    <a16:rowId xmlns:a16="http://schemas.microsoft.com/office/drawing/2014/main" val="10003"/>
                  </a:ext>
                </a:extLst>
              </a:tr>
              <a:tr h="414148">
                <a:tc>
                  <a:txBody>
                    <a:bodyPr/>
                    <a:lstStyle/>
                    <a:p>
                      <a:r>
                        <a:rPr lang="en-US" sz="1400" b="1" dirty="0" smtClean="0"/>
                        <a:t>Food </a:t>
                      </a:r>
                      <a:r>
                        <a:rPr lang="en-US" sz="1400" dirty="0" smtClean="0"/>
                        <a:t/>
                      </a:r>
                      <a:br>
                        <a:rPr lang="en-US" sz="1400" dirty="0" smtClean="0"/>
                      </a:br>
                      <a:r>
                        <a:rPr lang="en-US" sz="1400" dirty="0" smtClean="0"/>
                        <a:t>(5 – 15%)</a:t>
                      </a:r>
                    </a:p>
                  </a:txBody>
                  <a:tcPr/>
                </a:tc>
                <a:tc>
                  <a:txBody>
                    <a:bodyPr/>
                    <a:lstStyle/>
                    <a:p>
                      <a:pPr algn="r"/>
                      <a:r>
                        <a:rPr lang="en-US" sz="1400" dirty="0" smtClean="0"/>
                        <a:t>10%</a:t>
                      </a:r>
                      <a:endParaRPr lang="en-US" sz="1400" dirty="0"/>
                    </a:p>
                  </a:txBody>
                  <a:tcPr anchor="ctr"/>
                </a:tc>
                <a:tc>
                  <a:txBody>
                    <a:bodyPr/>
                    <a:lstStyle/>
                    <a:p>
                      <a:r>
                        <a:rPr lang="en-US" sz="1400" dirty="0" smtClean="0"/>
                        <a:t>$469</a:t>
                      </a:r>
                      <a:endParaRPr lang="en-US" sz="1400" dirty="0"/>
                    </a:p>
                  </a:txBody>
                  <a:tcPr anchor="ctr"/>
                </a:tc>
                <a:tc>
                  <a:txBody>
                    <a:bodyPr/>
                    <a:lstStyle/>
                    <a:p>
                      <a:r>
                        <a:rPr lang="en-US" sz="1400" dirty="0" smtClean="0"/>
                        <a:t>$700</a:t>
                      </a:r>
                      <a:endParaRPr lang="en-US"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t>Yes</a:t>
                      </a:r>
                      <a:endParaRPr lang="en-US" sz="1200" b="1" dirty="0" smtClean="0"/>
                    </a:p>
                  </a:txBody>
                  <a:tcPr anchor="ctr"/>
                </a:tc>
                <a:extLst>
                  <a:ext uri="{0D108BD9-81ED-4DB2-BD59-A6C34878D82A}">
                    <a16:rowId xmlns:a16="http://schemas.microsoft.com/office/drawing/2014/main" val="10004"/>
                  </a:ext>
                </a:extLst>
              </a:tr>
              <a:tr h="414148">
                <a:tc>
                  <a:txBody>
                    <a:bodyPr/>
                    <a:lstStyle/>
                    <a:p>
                      <a:r>
                        <a:rPr lang="en-US" sz="1400" b="1" dirty="0" smtClean="0"/>
                        <a:t>Medical</a:t>
                      </a:r>
                      <a:r>
                        <a:rPr lang="en-US" sz="1400" b="1" baseline="0" dirty="0" smtClean="0"/>
                        <a:t> </a:t>
                      </a:r>
                      <a:r>
                        <a:rPr lang="en-US" sz="1400" baseline="0" dirty="0" smtClean="0"/>
                        <a:t/>
                      </a:r>
                      <a:br>
                        <a:rPr lang="en-US" sz="1400" baseline="0" dirty="0" smtClean="0"/>
                      </a:br>
                      <a:r>
                        <a:rPr lang="en-US" sz="1400" baseline="0" dirty="0" smtClean="0"/>
                        <a:t>(5 – 10%)</a:t>
                      </a:r>
                      <a:endParaRPr lang="en-US" sz="1400" dirty="0" smtClean="0"/>
                    </a:p>
                  </a:txBody>
                  <a:tcPr/>
                </a:tc>
                <a:tc>
                  <a:txBody>
                    <a:bodyPr/>
                    <a:lstStyle/>
                    <a:p>
                      <a:pPr algn="r"/>
                      <a:r>
                        <a:rPr lang="en-US" sz="1400" dirty="0" smtClean="0"/>
                        <a:t>5%</a:t>
                      </a:r>
                      <a:endParaRPr lang="en-US" sz="1400" dirty="0"/>
                    </a:p>
                  </a:txBody>
                  <a:tcPr anchor="ctr"/>
                </a:tc>
                <a:tc>
                  <a:txBody>
                    <a:bodyPr/>
                    <a:lstStyle/>
                    <a:p>
                      <a:r>
                        <a:rPr lang="en-US" sz="1400" dirty="0" smtClean="0"/>
                        <a:t>$234</a:t>
                      </a:r>
                      <a:endParaRPr lang="en-US" sz="1400" dirty="0"/>
                    </a:p>
                  </a:txBody>
                  <a:tcPr anchor="ctr"/>
                </a:tc>
                <a:tc>
                  <a:txBody>
                    <a:bodyPr/>
                    <a:lstStyle/>
                    <a:p>
                      <a:r>
                        <a:rPr lang="en-US" sz="1400" dirty="0" smtClean="0"/>
                        <a:t>$150</a:t>
                      </a:r>
                      <a:endParaRPr lang="en-US" sz="1400" dirty="0"/>
                    </a:p>
                  </a:txBody>
                  <a:tcPr anchor="ctr"/>
                </a:tc>
                <a:tc>
                  <a:txBody>
                    <a:bodyPr/>
                    <a:lstStyle/>
                    <a:p>
                      <a:endParaRPr lang="en-US" sz="1200" dirty="0"/>
                    </a:p>
                  </a:txBody>
                  <a:tcPr anchor="ctr"/>
                </a:tc>
                <a:extLst>
                  <a:ext uri="{0D108BD9-81ED-4DB2-BD59-A6C34878D82A}">
                    <a16:rowId xmlns:a16="http://schemas.microsoft.com/office/drawing/2014/main" val="10005"/>
                  </a:ext>
                </a:extLst>
              </a:tr>
              <a:tr h="521208">
                <a:tc>
                  <a:txBody>
                    <a:bodyPr/>
                    <a:lstStyle/>
                    <a:p>
                      <a:r>
                        <a:rPr lang="en-US" sz="1400" b="1" dirty="0" smtClean="0"/>
                        <a:t>Debt Payments</a:t>
                      </a:r>
                    </a:p>
                    <a:p>
                      <a:r>
                        <a:rPr lang="en-US" sz="1400" dirty="0" smtClean="0"/>
                        <a:t>(5</a:t>
                      </a:r>
                      <a:r>
                        <a:rPr lang="en-US" sz="1400" baseline="0" dirty="0" smtClean="0"/>
                        <a:t> – 10%)</a:t>
                      </a:r>
                      <a:endParaRPr lang="en-US" sz="1400" dirty="0"/>
                    </a:p>
                  </a:txBody>
                  <a:tcPr/>
                </a:tc>
                <a:tc>
                  <a:txBody>
                    <a:bodyPr/>
                    <a:lstStyle/>
                    <a:p>
                      <a:pPr algn="r"/>
                      <a:r>
                        <a:rPr lang="en-US" sz="1400" dirty="0" smtClean="0"/>
                        <a:t>5%</a:t>
                      </a:r>
                      <a:endParaRPr lang="en-US" sz="1400" dirty="0"/>
                    </a:p>
                  </a:txBody>
                  <a:tcPr anchor="ctr"/>
                </a:tc>
                <a:tc>
                  <a:txBody>
                    <a:bodyPr/>
                    <a:lstStyle/>
                    <a:p>
                      <a:r>
                        <a:rPr lang="en-US" sz="1400" dirty="0" smtClean="0"/>
                        <a:t>$234</a:t>
                      </a:r>
                      <a:endParaRPr lang="en-US" sz="1400" dirty="0"/>
                    </a:p>
                  </a:txBody>
                  <a:tcPr anchor="ctr"/>
                </a:tc>
                <a:tc>
                  <a:txBody>
                    <a:bodyPr/>
                    <a:lstStyle/>
                    <a:p>
                      <a:r>
                        <a:rPr lang="en-US" sz="1400" dirty="0" smtClean="0"/>
                        <a:t>$100</a:t>
                      </a:r>
                      <a:endParaRPr lang="en-US" sz="1400" dirty="0"/>
                    </a:p>
                  </a:txBody>
                  <a:tcPr anchor="ctr"/>
                </a:tc>
                <a:tc>
                  <a:txBody>
                    <a:bodyPr/>
                    <a:lstStyle/>
                    <a:p>
                      <a:endParaRPr lang="en-US" sz="1200" dirty="0"/>
                    </a:p>
                  </a:txBody>
                  <a:tcPr anchor="ctr"/>
                </a:tc>
                <a:extLst>
                  <a:ext uri="{0D108BD9-81ED-4DB2-BD59-A6C34878D82A}">
                    <a16:rowId xmlns:a16="http://schemas.microsoft.com/office/drawing/2014/main" val="10006"/>
                  </a:ext>
                </a:extLst>
              </a:tr>
              <a:tr h="414148">
                <a:tc>
                  <a:txBody>
                    <a:bodyPr/>
                    <a:lstStyle/>
                    <a:p>
                      <a:r>
                        <a:rPr lang="en-US" sz="1400" b="1" dirty="0" smtClean="0"/>
                        <a:t>All Other </a:t>
                      </a:r>
                      <a:r>
                        <a:rPr lang="en-US" sz="1400" dirty="0" smtClean="0"/>
                        <a:t/>
                      </a:r>
                      <a:br>
                        <a:rPr lang="en-US" sz="1400" dirty="0" smtClean="0"/>
                      </a:br>
                      <a:r>
                        <a:rPr lang="en-US" sz="1400" dirty="0" smtClean="0"/>
                        <a:t>(5 -20%)</a:t>
                      </a:r>
                      <a:endParaRPr lang="en-US" sz="1400" dirty="0"/>
                    </a:p>
                  </a:txBody>
                  <a:tcPr/>
                </a:tc>
                <a:tc>
                  <a:txBody>
                    <a:bodyPr/>
                    <a:lstStyle/>
                    <a:p>
                      <a:pPr algn="r"/>
                      <a:r>
                        <a:rPr lang="en-US" sz="1400" dirty="0" smtClean="0"/>
                        <a:t>20%</a:t>
                      </a:r>
                      <a:endParaRPr lang="en-US" sz="1400" dirty="0"/>
                    </a:p>
                  </a:txBody>
                  <a:tcPr anchor="ctr"/>
                </a:tc>
                <a:tc>
                  <a:txBody>
                    <a:bodyPr/>
                    <a:lstStyle/>
                    <a:p>
                      <a:r>
                        <a:rPr lang="en-US" sz="1400" dirty="0" smtClean="0"/>
                        <a:t>$938</a:t>
                      </a:r>
                      <a:endParaRPr lang="en-US" sz="1400" dirty="0"/>
                    </a:p>
                  </a:txBody>
                  <a:tcPr anchor="ctr"/>
                </a:tc>
                <a:tc>
                  <a:txBody>
                    <a:bodyPr/>
                    <a:lstStyle/>
                    <a:p>
                      <a:r>
                        <a:rPr lang="en-US" sz="1400" dirty="0" smtClean="0"/>
                        <a:t>$1,238</a:t>
                      </a:r>
                      <a:endParaRPr lang="en-US" sz="1400" dirty="0"/>
                    </a:p>
                  </a:txBody>
                  <a:tcPr anchor="ctr"/>
                </a:tc>
                <a:tc>
                  <a:txBody>
                    <a:bodyPr/>
                    <a:lstStyle/>
                    <a:p>
                      <a:r>
                        <a:rPr lang="en-US" sz="1600" b="1" dirty="0" smtClean="0"/>
                        <a:t>Yes</a:t>
                      </a:r>
                      <a:endParaRPr lang="en-US" sz="1200" b="1" dirty="0"/>
                    </a:p>
                  </a:txBody>
                  <a:tcPr anchor="ctr"/>
                </a:tc>
                <a:extLst>
                  <a:ext uri="{0D108BD9-81ED-4DB2-BD59-A6C34878D82A}">
                    <a16:rowId xmlns:a16="http://schemas.microsoft.com/office/drawing/2014/main" val="10007"/>
                  </a:ext>
                </a:extLst>
              </a:tr>
            </a:tbl>
          </a:graphicData>
        </a:graphic>
      </p:graphicFrame>
      <p:pic>
        <p:nvPicPr>
          <p:cNvPr id="45" name="Picture 4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27174" y="1"/>
            <a:ext cx="1001452" cy="1258824"/>
          </a:xfrm>
          <a:prstGeom prst="rect">
            <a:avLst/>
          </a:prstGeom>
        </p:spPr>
      </p:pic>
      <p:sp>
        <p:nvSpPr>
          <p:cNvPr id="4" name="TextBox 3"/>
          <p:cNvSpPr txBox="1"/>
          <p:nvPr/>
        </p:nvSpPr>
        <p:spPr>
          <a:xfrm>
            <a:off x="4050792" y="3554126"/>
            <a:ext cx="4782312" cy="393192"/>
          </a:xfrm>
          <a:prstGeom prst="rect">
            <a:avLst/>
          </a:prstGeom>
          <a:noFill/>
          <a:ln w="38100">
            <a:solidFill>
              <a:srgbClr val="FF0000"/>
            </a:solidFill>
          </a:ln>
        </p:spPr>
        <p:txBody>
          <a:bodyPr wrap="square" rtlCol="0">
            <a:spAutoFit/>
          </a:bodyPr>
          <a:lstStyle/>
          <a:p>
            <a:endParaRPr lang="en-US" dirty="0"/>
          </a:p>
        </p:txBody>
      </p:sp>
      <p:sp>
        <p:nvSpPr>
          <p:cNvPr id="12" name="TextBox 11"/>
          <p:cNvSpPr txBox="1"/>
          <p:nvPr/>
        </p:nvSpPr>
        <p:spPr>
          <a:xfrm>
            <a:off x="4050792" y="4079970"/>
            <a:ext cx="4782312" cy="393192"/>
          </a:xfrm>
          <a:prstGeom prst="rect">
            <a:avLst/>
          </a:prstGeom>
          <a:noFill/>
          <a:ln w="38100">
            <a:solidFill>
              <a:srgbClr val="FF0000"/>
            </a:solidFill>
          </a:ln>
        </p:spPr>
        <p:txBody>
          <a:bodyPr wrap="square" rtlCol="0">
            <a:spAutoFit/>
          </a:bodyPr>
          <a:lstStyle/>
          <a:p>
            <a:endParaRPr lang="en-US" dirty="0"/>
          </a:p>
        </p:txBody>
      </p:sp>
      <p:sp>
        <p:nvSpPr>
          <p:cNvPr id="13" name="TextBox 12"/>
          <p:cNvSpPr txBox="1"/>
          <p:nvPr/>
        </p:nvSpPr>
        <p:spPr>
          <a:xfrm>
            <a:off x="4050792" y="5667820"/>
            <a:ext cx="4782312" cy="39319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7539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pPr marL="0" indent="0">
              <a:buNone/>
            </a:pPr>
            <a:r>
              <a:rPr lang="en-US" dirty="0" smtClean="0"/>
              <a:t>Based on this analysis, Sandy should take the following steps to adjust her monthly budget:</a:t>
            </a:r>
          </a:p>
          <a:p>
            <a:pPr marL="457200" indent="-457200">
              <a:buFontTx/>
              <a:buAutoNum type="arabicPeriod"/>
            </a:pPr>
            <a:r>
              <a:rPr lang="en-US" dirty="0"/>
              <a:t>Reduce her </a:t>
            </a:r>
            <a:r>
              <a:rPr lang="en-US" dirty="0" smtClean="0"/>
              <a:t>food and miscellaneous </a:t>
            </a:r>
            <a:br>
              <a:rPr lang="en-US" dirty="0" smtClean="0"/>
            </a:br>
            <a:r>
              <a:rPr lang="en-US" dirty="0" smtClean="0"/>
              <a:t>monthly </a:t>
            </a:r>
            <a:r>
              <a:rPr lang="en-US" dirty="0"/>
              <a:t>expenses</a:t>
            </a:r>
          </a:p>
          <a:p>
            <a:pPr marL="457200" indent="-457200">
              <a:buAutoNum type="arabicPeriod"/>
            </a:pPr>
            <a:r>
              <a:rPr lang="en-US" dirty="0" smtClean="0"/>
              <a:t>Consider increasing the amount she is setting aside for savings</a:t>
            </a:r>
          </a:p>
        </p:txBody>
      </p:sp>
      <p:sp>
        <p:nvSpPr>
          <p:cNvPr id="4" name="Slide Number Placeholder 3"/>
          <p:cNvSpPr>
            <a:spLocks noGrp="1"/>
          </p:cNvSpPr>
          <p:nvPr>
            <p:ph type="sldNum" sz="quarter" idx="4"/>
          </p:nvPr>
        </p:nvSpPr>
        <p:spPr>
          <a:xfrm>
            <a:off x="0" y="6359525"/>
            <a:ext cx="2124075"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41</a:t>
            </a:fld>
            <a:endParaRPr lang="en-US" dirty="0" smtClean="0">
              <a:solidFill>
                <a:srgbClr val="000000">
                  <a:tint val="75000"/>
                </a:srgbClr>
              </a:solidFill>
            </a:endParaRPr>
          </a:p>
        </p:txBody>
      </p:sp>
      <p:pic>
        <p:nvPicPr>
          <p:cNvPr id="7" name="Picture 6"/>
          <p:cNvPicPr>
            <a:picLocks noChangeAspect="1"/>
          </p:cNvPicPr>
          <p:nvPr/>
        </p:nvPicPr>
        <p:blipFill>
          <a:blip r:embed="rId3">
            <a:grayscl/>
          </a:blip>
          <a:stretch>
            <a:fillRect/>
          </a:stretch>
        </p:blipFill>
        <p:spPr>
          <a:xfrm>
            <a:off x="5486400" y="2286000"/>
            <a:ext cx="4693119" cy="4560711"/>
          </a:xfrm>
          <a:prstGeom prst="rect">
            <a:avLst/>
          </a:prstGeom>
        </p:spPr>
      </p:pic>
      <p:sp>
        <p:nvSpPr>
          <p:cNvPr id="8" name="Rectangle 7"/>
          <p:cNvSpPr/>
          <p:nvPr/>
        </p:nvSpPr>
        <p:spPr>
          <a:xfrm>
            <a:off x="6019800" y="3505200"/>
            <a:ext cx="2017914" cy="830997"/>
          </a:xfrm>
          <a:prstGeom prst="rect">
            <a:avLst/>
          </a:prstGeom>
        </p:spPr>
        <p:txBody>
          <a:bodyPr wrap="square">
            <a:spAutoFit/>
          </a:bodyPr>
          <a:lstStyle/>
          <a:p>
            <a:pPr algn="ctr"/>
            <a:r>
              <a:rPr lang="en-US" b="1" i="1" dirty="0">
                <a:solidFill>
                  <a:srgbClr val="000000"/>
                </a:solidFill>
              </a:rPr>
              <a:t>Where are </a:t>
            </a:r>
          </a:p>
          <a:p>
            <a:pPr algn="ctr"/>
            <a:r>
              <a:rPr lang="en-US" b="1" i="1" dirty="0">
                <a:solidFill>
                  <a:srgbClr val="000000"/>
                </a:solidFill>
              </a:rPr>
              <a:t>your gaps?</a:t>
            </a:r>
          </a:p>
        </p:txBody>
      </p:sp>
    </p:spTree>
    <p:extLst>
      <p:ext uri="{BB962C8B-B14F-4D97-AF65-F5344CB8AC3E}">
        <p14:creationId xmlns:p14="http://schemas.microsoft.com/office/powerpoint/2010/main" val="34588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473" y="538385"/>
            <a:ext cx="8682527" cy="777667"/>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762000" y="152400"/>
            <a:ext cx="6920669" cy="5715798"/>
          </a:xfrm>
          <a:prstGeom prst="rect">
            <a:avLst/>
          </a:prstGeom>
        </p:spPr>
      </p:pic>
    </p:spTree>
    <p:extLst>
      <p:ext uri="{BB962C8B-B14F-4D97-AF65-F5344CB8AC3E}">
        <p14:creationId xmlns:p14="http://schemas.microsoft.com/office/powerpoint/2010/main" val="124328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Budgeting Tools and Tips</a:t>
            </a:r>
            <a:endParaRPr lang="en-US" dirty="0"/>
          </a:p>
        </p:txBody>
      </p:sp>
    </p:spTree>
    <p:extLst>
      <p:ext uri="{BB962C8B-B14F-4D97-AF65-F5344CB8AC3E}">
        <p14:creationId xmlns:p14="http://schemas.microsoft.com/office/powerpoint/2010/main" val="3559087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Day-to-Day Spending</a:t>
            </a:r>
            <a:endParaRPr lang="en-US" dirty="0"/>
          </a:p>
        </p:txBody>
      </p:sp>
      <p:sp>
        <p:nvSpPr>
          <p:cNvPr id="3" name="Content Placeholder 2"/>
          <p:cNvSpPr>
            <a:spLocks noGrp="1"/>
          </p:cNvSpPr>
          <p:nvPr>
            <p:ph idx="1"/>
          </p:nvPr>
        </p:nvSpPr>
        <p:spPr/>
        <p:txBody>
          <a:bodyPr>
            <a:normAutofit/>
          </a:bodyPr>
          <a:lstStyle/>
          <a:p>
            <a:r>
              <a:rPr lang="en-US" dirty="0"/>
              <a:t>To spend “within your means” </a:t>
            </a:r>
            <a:r>
              <a:rPr lang="en-US" dirty="0" smtClean="0"/>
              <a:t>is to spend less </a:t>
            </a:r>
            <a:r>
              <a:rPr lang="en-US" dirty="0"/>
              <a:t>than or equal to the amount of money you </a:t>
            </a:r>
            <a:r>
              <a:rPr lang="en-US" dirty="0" smtClean="0"/>
              <a:t/>
            </a:r>
            <a:br>
              <a:rPr lang="en-US" dirty="0" smtClean="0"/>
            </a:br>
            <a:r>
              <a:rPr lang="en-US" dirty="0" smtClean="0"/>
              <a:t>bring in</a:t>
            </a:r>
          </a:p>
          <a:p>
            <a:r>
              <a:rPr lang="en-US" dirty="0" smtClean="0"/>
              <a:t>The </a:t>
            </a:r>
            <a:r>
              <a:rPr lang="en-US" dirty="0"/>
              <a:t>first step is to know your income </a:t>
            </a:r>
            <a:r>
              <a:rPr lang="en-US" dirty="0" smtClean="0"/>
              <a:t/>
            </a:r>
            <a:br>
              <a:rPr lang="en-US" dirty="0" smtClean="0"/>
            </a:br>
            <a:r>
              <a:rPr lang="en-US" dirty="0" smtClean="0"/>
              <a:t>and expenses. You can do this by creating </a:t>
            </a:r>
            <a:br>
              <a:rPr lang="en-US" dirty="0" smtClean="0"/>
            </a:br>
            <a:r>
              <a:rPr lang="en-US" dirty="0" smtClean="0"/>
              <a:t>a budget</a:t>
            </a:r>
          </a:p>
          <a:p>
            <a:r>
              <a:rPr lang="en-US" b="1" dirty="0" smtClean="0"/>
              <a:t>Budgeting</a:t>
            </a:r>
            <a:r>
              <a:rPr lang="en-US" dirty="0" smtClean="0"/>
              <a:t> </a:t>
            </a:r>
            <a:r>
              <a:rPr lang="en-US" dirty="0"/>
              <a:t>is a tool that tells your money where to go ahead of time </a:t>
            </a:r>
            <a:r>
              <a:rPr lang="en-US" dirty="0" smtClean="0"/>
              <a:t>versus </a:t>
            </a:r>
            <a:r>
              <a:rPr lang="en-US" dirty="0"/>
              <a:t>wondering where it all went after you </a:t>
            </a:r>
            <a:r>
              <a:rPr lang="en-US" dirty="0" smtClean="0"/>
              <a:t>spent it</a:t>
            </a:r>
          </a:p>
          <a:p>
            <a:endParaRPr lang="en-US" dirty="0"/>
          </a:p>
        </p:txBody>
      </p:sp>
      <p:sp>
        <p:nvSpPr>
          <p:cNvPr id="6" name="Slide Number Placeholder 5"/>
          <p:cNvSpPr>
            <a:spLocks noGrp="1"/>
          </p:cNvSpPr>
          <p:nvPr>
            <p:ph type="sldNum" sz="quarter" idx="4"/>
          </p:nvPr>
        </p:nvSpPr>
        <p:spPr>
          <a:xfrm>
            <a:off x="0" y="6405261"/>
            <a:ext cx="2123555" cy="365125"/>
          </a:xfrm>
          <a:prstGeom prst="rect">
            <a:avLst/>
          </a:prstGeom>
        </p:spPr>
        <p:txBody>
          <a:bodyPr/>
          <a:lstStyle/>
          <a:p>
            <a:pPr>
              <a:defRPr/>
            </a:pPr>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defRPr/>
              </a:pPr>
              <a:t>44</a:t>
            </a:fld>
            <a:endParaRPr lang="en-US" dirty="0" smtClean="0">
              <a:solidFill>
                <a:srgbClr val="000000">
                  <a:tint val="75000"/>
                </a:srgbClr>
              </a:solidFill>
            </a:endParaRPr>
          </a:p>
          <a:p>
            <a:pPr>
              <a:defRPr/>
            </a:pPr>
            <a:endParaRPr lang="en-US" dirty="0">
              <a:solidFill>
                <a:srgbClr val="000000">
                  <a:tint val="75000"/>
                </a:srgbClr>
              </a:solidFill>
            </a:endParaRPr>
          </a:p>
        </p:txBody>
      </p:sp>
      <p:pic>
        <p:nvPicPr>
          <p:cNvPr id="5" name="Picture 4"/>
          <p:cNvPicPr>
            <a:picLocks noChangeAspect="1"/>
          </p:cNvPicPr>
          <p:nvPr/>
        </p:nvPicPr>
        <p:blipFill>
          <a:blip r:embed="rId3">
            <a:duotone>
              <a:schemeClr val="accent6">
                <a:shade val="45000"/>
                <a:satMod val="135000"/>
              </a:schemeClr>
              <a:prstClr val="white"/>
            </a:duotone>
          </a:blip>
          <a:stretch>
            <a:fillRect/>
          </a:stretch>
        </p:blipFill>
        <p:spPr>
          <a:xfrm>
            <a:off x="4132078" y="4624095"/>
            <a:ext cx="1371600" cy="1552869"/>
          </a:xfrm>
          <a:prstGeom prst="rect">
            <a:avLst/>
          </a:prstGeom>
        </p:spPr>
      </p:pic>
    </p:spTree>
    <p:extLst>
      <p:ext uri="{BB962C8B-B14F-4D97-AF65-F5344CB8AC3E}">
        <p14:creationId xmlns:p14="http://schemas.microsoft.com/office/powerpoint/2010/main" val="247333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Tools </a:t>
            </a:r>
          </a:p>
        </p:txBody>
      </p:sp>
      <p:sp>
        <p:nvSpPr>
          <p:cNvPr id="3" name="Content Placeholder 2"/>
          <p:cNvSpPr>
            <a:spLocks noGrp="1"/>
          </p:cNvSpPr>
          <p:nvPr>
            <p:ph idx="1"/>
          </p:nvPr>
        </p:nvSpPr>
        <p:spPr/>
        <p:txBody>
          <a:bodyPr>
            <a:normAutofit/>
          </a:bodyPr>
          <a:lstStyle/>
          <a:p>
            <a:r>
              <a:rPr lang="en-US" b="1" dirty="0" smtClean="0">
                <a:solidFill>
                  <a:srgbClr val="0070C0"/>
                </a:solidFill>
              </a:rPr>
              <a:t>Online tools through your bank</a:t>
            </a:r>
          </a:p>
          <a:p>
            <a:r>
              <a:rPr lang="en-US" b="1" dirty="0" smtClean="0">
                <a:solidFill>
                  <a:srgbClr val="0070C0"/>
                </a:solidFill>
              </a:rPr>
              <a:t>Microsoft Office templates </a:t>
            </a:r>
          </a:p>
          <a:p>
            <a:r>
              <a:rPr lang="en-US" b="1" dirty="0" smtClean="0">
                <a:solidFill>
                  <a:srgbClr val="0070C0"/>
                </a:solidFill>
              </a:rPr>
              <a:t>Organizations such as:</a:t>
            </a:r>
          </a:p>
          <a:p>
            <a:pPr lvl="1"/>
            <a:r>
              <a:rPr lang="en-US" dirty="0" smtClean="0"/>
              <a:t>National Credit Union Administration (mycreditunion.gov)</a:t>
            </a:r>
          </a:p>
          <a:p>
            <a:pPr lvl="1"/>
            <a:r>
              <a:rPr lang="en-US" dirty="0" smtClean="0"/>
              <a:t>Visa (practicalmoneyskills.com)</a:t>
            </a:r>
          </a:p>
          <a:p>
            <a:r>
              <a:rPr lang="en-US" b="1" dirty="0" smtClean="0">
                <a:solidFill>
                  <a:srgbClr val="0070C0"/>
                </a:solidFill>
              </a:rPr>
              <a:t>Apps</a:t>
            </a:r>
          </a:p>
          <a:p>
            <a:pPr lvl="1"/>
            <a:r>
              <a:rPr lang="en-US" dirty="0" smtClean="0"/>
              <a:t>Mint </a:t>
            </a:r>
          </a:p>
          <a:p>
            <a:pPr lvl="1"/>
            <a:r>
              <a:rPr lang="en-US" dirty="0" smtClean="0"/>
              <a:t>You Need a Budget (1 month free trial subscription)</a:t>
            </a:r>
          </a:p>
          <a:p>
            <a:pPr lvl="1"/>
            <a:r>
              <a:rPr lang="en-US" dirty="0" smtClean="0"/>
              <a:t>Wally</a:t>
            </a:r>
          </a:p>
          <a:p>
            <a:r>
              <a:rPr lang="en-US" b="1" dirty="0" smtClean="0">
                <a:solidFill>
                  <a:srgbClr val="0070C0"/>
                </a:solidFill>
              </a:rPr>
              <a:t>MERS Financial Fitness Dashboard</a:t>
            </a:r>
          </a:p>
          <a:p>
            <a:pPr lvl="1"/>
            <a:r>
              <a:rPr lang="en-US" dirty="0" smtClean="0"/>
              <a:t>Offers customizable budgeting, savings and other interactive financial planning tools</a:t>
            </a:r>
          </a:p>
          <a:p>
            <a:pPr marL="457200" lvl="1" indent="0">
              <a:buNone/>
            </a:pPr>
            <a:endParaRPr lang="en-US" dirty="0"/>
          </a:p>
          <a:p>
            <a:endParaRPr lang="en-US" b="1" dirty="0">
              <a:solidFill>
                <a:srgbClr val="0070C0"/>
              </a:solidFill>
            </a:endParaRPr>
          </a:p>
          <a:p>
            <a:pPr marL="457200" lvl="1" indent="0">
              <a:buNone/>
            </a:pPr>
            <a:endParaRPr lang="en-US" dirty="0" smtClean="0"/>
          </a:p>
          <a:p>
            <a:pPr lvl="1"/>
            <a:endParaRPr lang="en-US" dirty="0" smtClean="0"/>
          </a:p>
          <a:p>
            <a:pPr lvl="1"/>
            <a:endParaRPr lang="en-US" dirty="0" smtClean="0"/>
          </a:p>
          <a:p>
            <a:endParaRPr lang="en-US" dirty="0" smtClean="0"/>
          </a:p>
        </p:txBody>
      </p:sp>
      <p:sp>
        <p:nvSpPr>
          <p:cNvPr id="4" name="Slide Number Placeholder 3"/>
          <p:cNvSpPr>
            <a:spLocks noGrp="1"/>
          </p:cNvSpPr>
          <p:nvPr>
            <p:ph type="sldNum" sz="quarter" idx="4"/>
          </p:nvPr>
        </p:nvSpPr>
        <p:spPr>
          <a:xfrm>
            <a:off x="0" y="6427788"/>
            <a:ext cx="2124075"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45</a:t>
            </a:fld>
            <a:endParaRPr lang="en-US" dirty="0" smtClean="0">
              <a:solidFill>
                <a:srgbClr val="000000">
                  <a:tint val="75000"/>
                </a:srgbClr>
              </a:solidFill>
            </a:endParaRPr>
          </a:p>
        </p:txBody>
      </p:sp>
    </p:spTree>
    <p:extLst>
      <p:ext uri="{BB962C8B-B14F-4D97-AF65-F5344CB8AC3E}">
        <p14:creationId xmlns:p14="http://schemas.microsoft.com/office/powerpoint/2010/main" val="71695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Reduce Expenses	</a:t>
            </a:r>
            <a:endParaRPr lang="en-US" dirty="0"/>
          </a:p>
        </p:txBody>
      </p:sp>
      <p:sp>
        <p:nvSpPr>
          <p:cNvPr id="3" name="Content Placeholder 2"/>
          <p:cNvSpPr>
            <a:spLocks noGrp="1"/>
          </p:cNvSpPr>
          <p:nvPr>
            <p:ph idx="1"/>
          </p:nvPr>
        </p:nvSpPr>
        <p:spPr/>
        <p:txBody>
          <a:bodyPr/>
          <a:lstStyle/>
          <a:p>
            <a:pPr marL="0" indent="0">
              <a:buNone/>
            </a:pPr>
            <a:r>
              <a:rPr lang="en-US" sz="2800" b="1" dirty="0" smtClean="0">
                <a:solidFill>
                  <a:srgbClr val="0070C0"/>
                </a:solidFill>
              </a:rPr>
              <a:t>Household</a:t>
            </a:r>
          </a:p>
          <a:p>
            <a:r>
              <a:rPr lang="en-US" dirty="0" smtClean="0"/>
              <a:t>Shop around for a better rate on things like homeowners insurance and propane</a:t>
            </a:r>
          </a:p>
          <a:p>
            <a:r>
              <a:rPr lang="en-US" dirty="0" smtClean="0"/>
              <a:t>Consider refinancing your mortgage</a:t>
            </a:r>
          </a:p>
          <a:p>
            <a:r>
              <a:rPr lang="en-US" dirty="0" smtClean="0"/>
              <a:t>Improve water and energy efficiency</a:t>
            </a:r>
          </a:p>
          <a:p>
            <a:endParaRPr lang="en-US" dirty="0"/>
          </a:p>
        </p:txBody>
      </p:sp>
      <p:sp>
        <p:nvSpPr>
          <p:cNvPr id="4" name="Slide Number Placeholder 3"/>
          <p:cNvSpPr>
            <a:spLocks noGrp="1"/>
          </p:cNvSpPr>
          <p:nvPr>
            <p:ph type="sldNum" sz="quarter" idx="4"/>
          </p:nvPr>
        </p:nvSpPr>
        <p:spPr>
          <a:xfrm>
            <a:off x="0" y="6359525"/>
            <a:ext cx="2124075"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46</a:t>
            </a:fld>
            <a:endParaRPr lang="en-US" dirty="0" smtClean="0">
              <a:solidFill>
                <a:srgbClr val="000000">
                  <a:tint val="75000"/>
                </a:srgb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477000" y="293180"/>
            <a:ext cx="2523216" cy="2297619"/>
          </a:xfrm>
          <a:prstGeom prst="rect">
            <a:avLst/>
          </a:prstGeom>
        </p:spPr>
      </p:pic>
    </p:spTree>
    <p:extLst>
      <p:ext uri="{BB962C8B-B14F-4D97-AF65-F5344CB8AC3E}">
        <p14:creationId xmlns:p14="http://schemas.microsoft.com/office/powerpoint/2010/main" val="158430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to Reduce </a:t>
            </a:r>
            <a:r>
              <a:rPr lang="en-US" dirty="0" smtClean="0"/>
              <a:t>Expenses, cont’d</a:t>
            </a:r>
            <a:r>
              <a:rPr lang="en-US" dirty="0"/>
              <a:t>	</a:t>
            </a:r>
          </a:p>
        </p:txBody>
      </p:sp>
      <p:sp>
        <p:nvSpPr>
          <p:cNvPr id="3" name="Content Placeholder 2"/>
          <p:cNvSpPr>
            <a:spLocks noGrp="1"/>
          </p:cNvSpPr>
          <p:nvPr>
            <p:ph idx="1"/>
          </p:nvPr>
        </p:nvSpPr>
        <p:spPr>
          <a:xfrm>
            <a:off x="628650" y="1104462"/>
            <a:ext cx="8229600" cy="4495800"/>
          </a:xfrm>
        </p:spPr>
        <p:txBody>
          <a:bodyPr/>
          <a:lstStyle/>
          <a:p>
            <a:pPr marL="0" indent="0">
              <a:buNone/>
            </a:pPr>
            <a:r>
              <a:rPr lang="en-US" sz="2800" b="1" dirty="0" smtClean="0">
                <a:solidFill>
                  <a:srgbClr val="0070C0"/>
                </a:solidFill>
              </a:rPr>
              <a:t>Transportation </a:t>
            </a:r>
          </a:p>
          <a:p>
            <a:r>
              <a:rPr lang="en-US" dirty="0" smtClean="0"/>
              <a:t>Consider carpooling or public transportation </a:t>
            </a:r>
          </a:p>
          <a:p>
            <a:r>
              <a:rPr lang="en-US" dirty="0" smtClean="0"/>
              <a:t>Shop around for a better rate on auto insurance</a:t>
            </a:r>
          </a:p>
          <a:p>
            <a:r>
              <a:rPr lang="en-US" dirty="0" smtClean="0"/>
              <a:t>Keep up on routine maintenance to avoid unnecessary auto repairs</a:t>
            </a:r>
          </a:p>
          <a:p>
            <a:r>
              <a:rPr lang="en-US" dirty="0" smtClean="0"/>
              <a:t>Consider a longer replacement time between vehicles to avoid car payments</a:t>
            </a:r>
          </a:p>
          <a:p>
            <a:endParaRPr lang="en-US" sz="2800" b="1" dirty="0" smtClean="0"/>
          </a:p>
          <a:p>
            <a:pPr marL="0" indent="0">
              <a:buNone/>
            </a:pPr>
            <a:endParaRPr lang="en-US" dirty="0" smtClean="0"/>
          </a:p>
          <a:p>
            <a:endParaRPr lang="en-US" dirty="0"/>
          </a:p>
        </p:txBody>
      </p:sp>
      <p:sp>
        <p:nvSpPr>
          <p:cNvPr id="6" name="Slide Number Placeholder 5"/>
          <p:cNvSpPr>
            <a:spLocks noGrp="1"/>
          </p:cNvSpPr>
          <p:nvPr>
            <p:ph type="sldNum" sz="quarter" idx="4294967295"/>
          </p:nvPr>
        </p:nvSpPr>
        <p:spPr>
          <a:xfrm>
            <a:off x="0" y="6567488"/>
            <a:ext cx="2133600" cy="212725"/>
          </a:xfrm>
          <a:prstGeom prst="rect">
            <a:avLst/>
          </a:prstGeom>
        </p:spPr>
        <p:txBody>
          <a:bodyPr/>
          <a:lstStyle/>
          <a:p>
            <a:pPr>
              <a:defRPr/>
            </a:pPr>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defRPr/>
              </a:pPr>
              <a:t>47</a:t>
            </a:fld>
            <a:endParaRPr lang="en-US" dirty="0" smtClean="0">
              <a:solidFill>
                <a:srgbClr val="000000">
                  <a:tint val="75000"/>
                </a:srgbClr>
              </a:solidFill>
            </a:endParaRPr>
          </a:p>
          <a:p>
            <a:pPr>
              <a:defRPr/>
            </a:pPr>
            <a:endParaRPr lang="en-US" dirty="0">
              <a:solidFill>
                <a:srgbClr val="000000">
                  <a:tint val="75000"/>
                </a:srgb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flipH="1">
            <a:off x="5718149" y="342462"/>
            <a:ext cx="3425851" cy="1524000"/>
          </a:xfrm>
          <a:prstGeom prst="rect">
            <a:avLst/>
          </a:prstGeom>
        </p:spPr>
      </p:pic>
    </p:spTree>
    <p:extLst>
      <p:ext uri="{BB962C8B-B14F-4D97-AF65-F5344CB8AC3E}">
        <p14:creationId xmlns:p14="http://schemas.microsoft.com/office/powerpoint/2010/main" val="53043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to Reduce </a:t>
            </a:r>
            <a:r>
              <a:rPr lang="en-US" dirty="0" smtClean="0"/>
              <a:t>Expenses, cont’d</a:t>
            </a:r>
            <a:r>
              <a:rPr lang="en-US" dirty="0"/>
              <a:t>	</a:t>
            </a:r>
          </a:p>
        </p:txBody>
      </p:sp>
      <p:sp>
        <p:nvSpPr>
          <p:cNvPr id="3" name="Content Placeholder 2"/>
          <p:cNvSpPr>
            <a:spLocks noGrp="1"/>
          </p:cNvSpPr>
          <p:nvPr>
            <p:ph idx="1"/>
          </p:nvPr>
        </p:nvSpPr>
        <p:spPr/>
        <p:txBody>
          <a:bodyPr/>
          <a:lstStyle/>
          <a:p>
            <a:pPr marL="0" indent="0">
              <a:spcBef>
                <a:spcPts val="0"/>
              </a:spcBef>
              <a:buNone/>
            </a:pPr>
            <a:r>
              <a:rPr lang="en-US" sz="2800" b="1" dirty="0">
                <a:solidFill>
                  <a:srgbClr val="0070C0"/>
                </a:solidFill>
              </a:rPr>
              <a:t>O</a:t>
            </a:r>
            <a:r>
              <a:rPr lang="en-US" sz="2800" b="1" dirty="0" smtClean="0">
                <a:solidFill>
                  <a:srgbClr val="0070C0"/>
                </a:solidFill>
              </a:rPr>
              <a:t>ther Discretionary Expenses</a:t>
            </a:r>
          </a:p>
          <a:p>
            <a:r>
              <a:rPr lang="en-US" dirty="0" smtClean="0"/>
              <a:t>Cancel memberships that you don’t use regularly such as gym and club grocery stores</a:t>
            </a:r>
          </a:p>
          <a:p>
            <a:r>
              <a:rPr lang="en-US" dirty="0" smtClean="0"/>
              <a:t>Shop around for a better deal on television, or reduce your current package </a:t>
            </a:r>
          </a:p>
          <a:p>
            <a:r>
              <a:rPr lang="en-US" dirty="0" smtClean="0"/>
              <a:t>Shop thrift stores for clothing and home goods</a:t>
            </a:r>
          </a:p>
          <a:p>
            <a:r>
              <a:rPr lang="en-US" dirty="0" smtClean="0"/>
              <a:t>Make your own coffee and bring your lunch to work – doing so can save you hundreds each year!</a:t>
            </a:r>
          </a:p>
          <a:p>
            <a:pPr>
              <a:spcBef>
                <a:spcPts val="0"/>
              </a:spcBef>
            </a:pPr>
            <a:endParaRPr lang="en-US" dirty="0" smtClean="0"/>
          </a:p>
          <a:p>
            <a:endParaRPr lang="en-US" sz="2800" b="1" dirty="0" smtClean="0"/>
          </a:p>
          <a:p>
            <a:pPr marL="0" indent="0">
              <a:buNone/>
            </a:pPr>
            <a:endParaRPr lang="en-US" dirty="0" smtClean="0"/>
          </a:p>
          <a:p>
            <a:endParaRPr lang="en-US" dirty="0"/>
          </a:p>
        </p:txBody>
      </p:sp>
      <p:sp>
        <p:nvSpPr>
          <p:cNvPr id="4" name="Slide Number Placeholder 3"/>
          <p:cNvSpPr>
            <a:spLocks noGrp="1"/>
          </p:cNvSpPr>
          <p:nvPr>
            <p:ph type="sldNum" sz="quarter" idx="4"/>
          </p:nvPr>
        </p:nvSpPr>
        <p:spPr>
          <a:xfrm>
            <a:off x="0" y="6359525"/>
            <a:ext cx="2122488" cy="365125"/>
          </a:xfrm>
        </p:spPr>
        <p:txBody>
          <a:bodyPr/>
          <a:lstStyle/>
          <a:p>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t>48</a:t>
            </a:fld>
            <a:endParaRPr lang="en-US" dirty="0" smtClean="0">
              <a:solidFill>
                <a:srgbClr val="000000">
                  <a:tint val="75000"/>
                </a:srgb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flipH="1">
            <a:off x="7108459" y="261448"/>
            <a:ext cx="1675323" cy="1528410"/>
          </a:xfrm>
          <a:prstGeom prst="rect">
            <a:avLst/>
          </a:prstGeom>
        </p:spPr>
      </p:pic>
    </p:spTree>
    <p:extLst>
      <p:ext uri="{BB962C8B-B14F-4D97-AF65-F5344CB8AC3E}">
        <p14:creationId xmlns:p14="http://schemas.microsoft.com/office/powerpoint/2010/main" val="348209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Monitoring Your Plan &amp; Key Action Items</a:t>
            </a:r>
            <a:endParaRPr lang="en-US" dirty="0"/>
          </a:p>
        </p:txBody>
      </p:sp>
    </p:spTree>
    <p:extLst>
      <p:ext uri="{BB962C8B-B14F-4D97-AF65-F5344CB8AC3E}">
        <p14:creationId xmlns:p14="http://schemas.microsoft.com/office/powerpoint/2010/main" val="1571035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50273" y="237324"/>
            <a:ext cx="7886700" cy="621792"/>
          </a:xfrm>
          <a:prstGeom prst="rect">
            <a:avLst/>
          </a:prstGeom>
          <a:ln>
            <a:noFill/>
          </a:ln>
        </p:spPr>
        <p:txBody>
          <a:bodyPr vert="horz" lIns="91440" tIns="45720" rIns="91440" bIns="45720" rtlCol="0" anchor="ctr">
            <a:noAutofit/>
          </a:bodyPr>
          <a:lstStyle>
            <a:lvl1pPr algn="l" defTabSz="914400" rtl="0" eaLnBrk="1" latinLnBrk="0" hangingPunct="1">
              <a:lnSpc>
                <a:spcPct val="100000"/>
              </a:lnSpc>
              <a:spcBef>
                <a:spcPct val="0"/>
              </a:spcBef>
              <a:buNone/>
              <a:defRPr sz="3600" b="1" kern="1200">
                <a:solidFill>
                  <a:schemeClr val="accent5">
                    <a:lumMod val="75000"/>
                  </a:schemeClr>
                </a:solidFill>
                <a:latin typeface="Arial Narrow" panose="020B0606020202030204" pitchFamily="34" charset="0"/>
                <a:ea typeface="+mj-ea"/>
                <a:cs typeface="+mj-cs"/>
              </a:defRPr>
            </a:lvl1pPr>
          </a:lstStyle>
          <a:p>
            <a:r>
              <a:rPr lang="en-US" altLang="en-US" dirty="0" smtClean="0"/>
              <a:t>Americans and Bad Debt	</a:t>
            </a:r>
          </a:p>
        </p:txBody>
      </p:sp>
      <p:sp>
        <p:nvSpPr>
          <p:cNvPr id="3" name="TextBox 2"/>
          <p:cNvSpPr txBox="1"/>
          <p:nvPr/>
        </p:nvSpPr>
        <p:spPr>
          <a:xfrm>
            <a:off x="550273" y="1001981"/>
            <a:ext cx="7600207" cy="504753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3200" dirty="0" smtClean="0">
                <a:cs typeface="Calibri" panose="020F0502020204030204" pitchFamily="34" charset="0"/>
              </a:rPr>
              <a:t>Americans owe over </a:t>
            </a:r>
            <a:r>
              <a:rPr lang="en-US" sz="3200" b="1" dirty="0" smtClean="0">
                <a:cs typeface="Calibri" panose="020F0502020204030204" pitchFamily="34" charset="0"/>
              </a:rPr>
              <a:t>$1.04 trillion </a:t>
            </a:r>
            <a:r>
              <a:rPr lang="en-US" sz="3200" dirty="0" smtClean="0">
                <a:cs typeface="Calibri" panose="020F0502020204030204" pitchFamily="34" charset="0"/>
              </a:rPr>
              <a:t>in credit card debt</a:t>
            </a:r>
          </a:p>
          <a:p>
            <a:pPr marL="285750" indent="-285750">
              <a:spcBef>
                <a:spcPts val="600"/>
              </a:spcBef>
              <a:buFont typeface="Arial" panose="020B0604020202020204" pitchFamily="34" charset="0"/>
              <a:buChar char="•"/>
            </a:pPr>
            <a:r>
              <a:rPr lang="en-US" sz="3200" dirty="0" smtClean="0">
                <a:cs typeface="Calibri" panose="020F0502020204030204" pitchFamily="34" charset="0"/>
              </a:rPr>
              <a:t>Approximately </a:t>
            </a:r>
            <a:r>
              <a:rPr lang="en-US" sz="3200" b="1" dirty="0" smtClean="0">
                <a:cs typeface="Calibri" panose="020F0502020204030204" pitchFamily="34" charset="0"/>
              </a:rPr>
              <a:t>60%</a:t>
            </a:r>
            <a:r>
              <a:rPr lang="en-US" sz="3200" dirty="0" smtClean="0">
                <a:cs typeface="Calibri" panose="020F0502020204030204" pitchFamily="34" charset="0"/>
              </a:rPr>
              <a:t> of Americans have some amount of credit card debt</a:t>
            </a:r>
          </a:p>
          <a:p>
            <a:pPr marL="285750" indent="-285750">
              <a:spcBef>
                <a:spcPts val="600"/>
              </a:spcBef>
              <a:buFont typeface="Arial" panose="020B0604020202020204" pitchFamily="34" charset="0"/>
              <a:buChar char="•"/>
            </a:pPr>
            <a:r>
              <a:rPr lang="en-US" sz="3200" dirty="0" smtClean="0">
                <a:cs typeface="Calibri" panose="020F0502020204030204" pitchFamily="34" charset="0"/>
              </a:rPr>
              <a:t>The average American </a:t>
            </a:r>
            <a:br>
              <a:rPr lang="en-US" sz="3200" dirty="0" smtClean="0">
                <a:cs typeface="Calibri" panose="020F0502020204030204" pitchFamily="34" charset="0"/>
              </a:rPr>
            </a:br>
            <a:r>
              <a:rPr lang="en-US" sz="3200" dirty="0" smtClean="0">
                <a:cs typeface="Calibri" panose="020F0502020204030204" pitchFamily="34" charset="0"/>
              </a:rPr>
              <a:t>owes </a:t>
            </a:r>
            <a:r>
              <a:rPr lang="en-US" sz="3200" b="1" dirty="0" smtClean="0">
                <a:cs typeface="Calibri" panose="020F0502020204030204" pitchFamily="34" charset="0"/>
              </a:rPr>
              <a:t>$6,354 </a:t>
            </a:r>
            <a:r>
              <a:rPr lang="en-US" sz="3200" dirty="0" smtClean="0">
                <a:cs typeface="Calibri" panose="020F0502020204030204" pitchFamily="34" charset="0"/>
              </a:rPr>
              <a:t>on </a:t>
            </a:r>
            <a:br>
              <a:rPr lang="en-US" sz="3200" dirty="0" smtClean="0">
                <a:cs typeface="Calibri" panose="020F0502020204030204" pitchFamily="34" charset="0"/>
              </a:rPr>
            </a:br>
            <a:r>
              <a:rPr lang="en-US" sz="3200" dirty="0" smtClean="0">
                <a:cs typeface="Calibri" panose="020F0502020204030204" pitchFamily="34" charset="0"/>
              </a:rPr>
              <a:t>bank issued </a:t>
            </a:r>
            <a:br>
              <a:rPr lang="en-US" sz="3200" dirty="0" smtClean="0">
                <a:cs typeface="Calibri" panose="020F0502020204030204" pitchFamily="34" charset="0"/>
              </a:rPr>
            </a:br>
            <a:r>
              <a:rPr lang="en-US" sz="3200" dirty="0" smtClean="0">
                <a:cs typeface="Calibri" panose="020F0502020204030204" pitchFamily="34" charset="0"/>
              </a:rPr>
              <a:t>credit cards</a:t>
            </a:r>
            <a:endParaRPr lang="en-US" sz="3200" i="1" dirty="0" smtClean="0">
              <a:cs typeface="Calibri" panose="020F0502020204030204" pitchFamily="34" charset="0"/>
            </a:endParaRPr>
          </a:p>
          <a:p>
            <a:pPr marL="285750" indent="-285750">
              <a:buFont typeface="Arial" panose="020B0604020202020204" pitchFamily="34" charset="0"/>
              <a:buChar char="•"/>
            </a:pPr>
            <a:endParaRPr lang="en-US" sz="2800" dirty="0" smtClean="0"/>
          </a:p>
          <a:p>
            <a:endParaRPr lang="en-US" sz="2800" dirty="0"/>
          </a:p>
        </p:txBody>
      </p:sp>
      <p:sp>
        <p:nvSpPr>
          <p:cNvPr id="6" name="TextBox 5"/>
          <p:cNvSpPr txBox="1"/>
          <p:nvPr/>
        </p:nvSpPr>
        <p:spPr>
          <a:xfrm>
            <a:off x="443265" y="5927159"/>
            <a:ext cx="3543536" cy="307777"/>
          </a:xfrm>
          <a:prstGeom prst="rect">
            <a:avLst/>
          </a:prstGeom>
          <a:noFill/>
        </p:spPr>
        <p:txBody>
          <a:bodyPr wrap="square" rtlCol="0">
            <a:spAutoFit/>
          </a:bodyPr>
          <a:lstStyle/>
          <a:p>
            <a:r>
              <a:rPr lang="en-US" sz="1400" i="1" dirty="0" smtClean="0">
                <a:solidFill>
                  <a:schemeClr val="tx1">
                    <a:lumMod val="65000"/>
                    <a:lumOff val="35000"/>
                  </a:schemeClr>
                </a:solidFill>
              </a:rPr>
              <a:t>Sources: </a:t>
            </a:r>
            <a:r>
              <a:rPr lang="en-US" sz="1400" i="1" dirty="0" smtClean="0">
                <a:hlinkClick r:id="rId3"/>
              </a:rPr>
              <a:t>USA Today</a:t>
            </a:r>
            <a:r>
              <a:rPr lang="en-US" sz="1400" i="1" dirty="0" smtClean="0"/>
              <a:t>, </a:t>
            </a:r>
            <a:r>
              <a:rPr lang="en-US" sz="1400" i="1" dirty="0" smtClean="0">
                <a:hlinkClick r:id="rId4"/>
              </a:rPr>
              <a:t>creditcard.com</a:t>
            </a:r>
            <a:endParaRPr lang="en-US" sz="1400" i="1" dirty="0"/>
          </a:p>
        </p:txBody>
      </p:sp>
      <p:pic>
        <p:nvPicPr>
          <p:cNvPr id="1028" name="Picture 4" descr="Image result for debt"/>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5958" y="4012490"/>
            <a:ext cx="3951015" cy="222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73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19600" y="2335984"/>
            <a:ext cx="6064718" cy="5893616"/>
          </a:xfrm>
          <a:prstGeom prst="rect">
            <a:avLst/>
          </a:prstGeom>
        </p:spPr>
      </p:pic>
      <p:sp>
        <p:nvSpPr>
          <p:cNvPr id="2" name="Title 1"/>
          <p:cNvSpPr>
            <a:spLocks noGrp="1"/>
          </p:cNvSpPr>
          <p:nvPr>
            <p:ph type="title"/>
          </p:nvPr>
        </p:nvSpPr>
        <p:spPr/>
        <p:txBody>
          <a:bodyPr/>
          <a:lstStyle/>
          <a:p>
            <a:r>
              <a:rPr lang="en-US" dirty="0" smtClean="0"/>
              <a:t>Monitor Regularly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Determine how often you will revisit your goals to make sure you are still on track – at least </a:t>
            </a:r>
            <a:r>
              <a:rPr lang="en-US" b="1" dirty="0" smtClean="0"/>
              <a:t>twice a year </a:t>
            </a:r>
            <a:r>
              <a:rPr lang="en-US" dirty="0" smtClean="0"/>
              <a:t>is recommended.</a:t>
            </a:r>
          </a:p>
          <a:p>
            <a:pPr>
              <a:buFont typeface="Arial" panose="020B0604020202020204" pitchFamily="34" charset="0"/>
              <a:buChar char="•"/>
            </a:pPr>
            <a:r>
              <a:rPr lang="en-US" b="1" dirty="0" smtClean="0"/>
              <a:t>Make adjustments </a:t>
            </a:r>
            <a:r>
              <a:rPr lang="en-US" dirty="0" smtClean="0"/>
              <a:t/>
            </a:r>
            <a:br>
              <a:rPr lang="en-US" dirty="0" smtClean="0"/>
            </a:br>
            <a:r>
              <a:rPr lang="en-US" dirty="0" smtClean="0"/>
              <a:t>as needed</a:t>
            </a:r>
          </a:p>
          <a:p>
            <a:pPr>
              <a:buFont typeface="Arial" panose="020B0604020202020204" pitchFamily="34" charset="0"/>
              <a:buChar char="•"/>
            </a:pPr>
            <a:r>
              <a:rPr lang="en-US" b="1" dirty="0" smtClean="0"/>
              <a:t>Enjoy the benefits </a:t>
            </a:r>
            <a:r>
              <a:rPr lang="en-US" dirty="0" smtClean="0"/>
              <a:t>of </a:t>
            </a:r>
            <a:br>
              <a:rPr lang="en-US" dirty="0" smtClean="0"/>
            </a:br>
            <a:r>
              <a:rPr lang="en-US" dirty="0" smtClean="0"/>
              <a:t>achieving your goals</a:t>
            </a:r>
            <a:endParaRPr lang="en-US" dirty="0"/>
          </a:p>
        </p:txBody>
      </p:sp>
      <p:sp>
        <p:nvSpPr>
          <p:cNvPr id="6" name="Slide Number Placeholder 5"/>
          <p:cNvSpPr>
            <a:spLocks noGrp="1"/>
          </p:cNvSpPr>
          <p:nvPr>
            <p:ph type="sldNum" sz="quarter" idx="4"/>
          </p:nvPr>
        </p:nvSpPr>
        <p:spPr>
          <a:xfrm>
            <a:off x="-116688" y="6492875"/>
            <a:ext cx="2123555" cy="365125"/>
          </a:xfrm>
          <a:prstGeom prst="rect">
            <a:avLst/>
          </a:prstGeom>
        </p:spPr>
        <p:txBody>
          <a:bodyPr/>
          <a:lstStyle/>
          <a:p>
            <a:pPr>
              <a:defRPr/>
            </a:pPr>
            <a:r>
              <a:rPr lang="en-US" dirty="0" smtClean="0">
                <a:solidFill>
                  <a:srgbClr val="000000">
                    <a:tint val="75000"/>
                  </a:srgbClr>
                </a:solidFill>
              </a:rPr>
              <a:t>MERS of Michigan | </a:t>
            </a:r>
            <a:fld id="{F1385A86-A2DB-4E4A-8BF2-81887E2B31EE}" type="slidenum">
              <a:rPr lang="en-US" smtClean="0">
                <a:solidFill>
                  <a:srgbClr val="000000">
                    <a:tint val="75000"/>
                  </a:srgbClr>
                </a:solidFill>
              </a:rPr>
              <a:pPr>
                <a:defRPr/>
              </a:pPr>
              <a:t>50</a:t>
            </a:fld>
            <a:endParaRPr lang="en-US" dirty="0" smtClean="0">
              <a:solidFill>
                <a:srgbClr val="000000">
                  <a:tint val="75000"/>
                </a:srgbClr>
              </a:solidFill>
            </a:endParaRPr>
          </a:p>
          <a:p>
            <a:pPr>
              <a:defRPr/>
            </a:pPr>
            <a:endParaRPr lang="en-US" dirty="0">
              <a:solidFill>
                <a:srgbClr val="000000">
                  <a:tint val="75000"/>
                </a:srgbClr>
              </a:solidFill>
            </a:endParaRPr>
          </a:p>
        </p:txBody>
      </p:sp>
    </p:spTree>
    <p:extLst>
      <p:ext uri="{BB962C8B-B14F-4D97-AF65-F5344CB8AC3E}">
        <p14:creationId xmlns:p14="http://schemas.microsoft.com/office/powerpoint/2010/main" val="323869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Action Items</a:t>
            </a:r>
            <a:endParaRPr lang="en-US" dirty="0"/>
          </a:p>
        </p:txBody>
      </p:sp>
      <p:sp>
        <p:nvSpPr>
          <p:cNvPr id="3" name="Content Placeholder 2"/>
          <p:cNvSpPr>
            <a:spLocks noGrp="1"/>
          </p:cNvSpPr>
          <p:nvPr>
            <p:ph idx="1"/>
          </p:nvPr>
        </p:nvSpPr>
        <p:spPr/>
        <p:txBody>
          <a:bodyPr>
            <a:normAutofit/>
          </a:bodyPr>
          <a:lstStyle/>
          <a:p>
            <a:pPr lvl="0">
              <a:spcBef>
                <a:spcPts val="1200"/>
              </a:spcBef>
            </a:pPr>
            <a:r>
              <a:rPr lang="en-US" dirty="0" smtClean="0"/>
              <a:t>If you haven’t already done so, create </a:t>
            </a:r>
            <a:br>
              <a:rPr lang="en-US" dirty="0" smtClean="0"/>
            </a:br>
            <a:r>
              <a:rPr lang="en-US" dirty="0" smtClean="0"/>
              <a:t>and log in to your </a:t>
            </a:r>
            <a:r>
              <a:rPr lang="en-US" b="1" dirty="0" smtClean="0">
                <a:solidFill>
                  <a:srgbClr val="0070C0"/>
                </a:solidFill>
              </a:rPr>
              <a:t>myMERS account</a:t>
            </a:r>
          </a:p>
          <a:p>
            <a:pPr lvl="0">
              <a:spcBef>
                <a:spcPts val="1200"/>
              </a:spcBef>
            </a:pPr>
            <a:r>
              <a:rPr lang="en-US" dirty="0" smtClean="0"/>
              <a:t>Complete the budgeting section of your </a:t>
            </a:r>
            <a:r>
              <a:rPr lang="en-US" b="1" dirty="0" smtClean="0">
                <a:solidFill>
                  <a:srgbClr val="0070C0"/>
                </a:solidFill>
              </a:rPr>
              <a:t>Financial Planning Workbook</a:t>
            </a:r>
          </a:p>
          <a:p>
            <a:pPr lvl="0">
              <a:spcBef>
                <a:spcPts val="1200"/>
              </a:spcBef>
              <a:buClr>
                <a:schemeClr val="tx1"/>
              </a:buClr>
            </a:pPr>
            <a:r>
              <a:rPr lang="en-US" b="1" dirty="0" smtClean="0">
                <a:solidFill>
                  <a:srgbClr val="0070C0"/>
                </a:solidFill>
              </a:rPr>
              <a:t>Identify your gaps </a:t>
            </a:r>
            <a:r>
              <a:rPr lang="en-US" dirty="0" smtClean="0"/>
              <a:t>and strategies to address them</a:t>
            </a:r>
          </a:p>
          <a:p>
            <a:pPr lvl="0"/>
            <a:r>
              <a:rPr lang="en-US" dirty="0"/>
              <a:t>Take advantage of </a:t>
            </a:r>
            <a:r>
              <a:rPr lang="en-US" b="1" dirty="0">
                <a:solidFill>
                  <a:srgbClr val="0070C0"/>
                </a:solidFill>
              </a:rPr>
              <a:t>additional savings opportunities</a:t>
            </a:r>
            <a:r>
              <a:rPr lang="en-US" b="1" dirty="0">
                <a:solidFill>
                  <a:srgbClr val="EF4F0F"/>
                </a:solidFill>
              </a:rPr>
              <a:t> </a:t>
            </a:r>
            <a:r>
              <a:rPr lang="en-US" dirty="0"/>
              <a:t>such as a 457 program or IRA</a:t>
            </a:r>
          </a:p>
          <a:p>
            <a:pPr lvl="0"/>
            <a:r>
              <a:rPr lang="en-US" dirty="0"/>
              <a:t>Visit </a:t>
            </a:r>
            <a:r>
              <a:rPr lang="en-US" b="1" dirty="0">
                <a:solidFill>
                  <a:srgbClr val="0070C0"/>
                </a:solidFill>
              </a:rPr>
              <a:t>www.mersofmich.com</a:t>
            </a:r>
            <a:r>
              <a:rPr lang="en-US" dirty="0"/>
              <a:t> for additional retirement tools and resources</a:t>
            </a:r>
          </a:p>
          <a:p>
            <a:pPr lvl="0"/>
            <a:r>
              <a:rPr lang="en-US" dirty="0"/>
              <a:t>Follow “MERS of Michigan” on </a:t>
            </a:r>
            <a:r>
              <a:rPr lang="en-US" b="1" dirty="0">
                <a:solidFill>
                  <a:srgbClr val="0070C0"/>
                </a:solidFill>
              </a:rPr>
              <a:t>Facebook</a:t>
            </a:r>
            <a:r>
              <a:rPr lang="en-US" dirty="0"/>
              <a:t> for news and financial tips</a:t>
            </a:r>
          </a:p>
          <a:p>
            <a:pPr lvl="0">
              <a:spcBef>
                <a:spcPts val="1200"/>
              </a:spcBef>
              <a:buClr>
                <a:schemeClr val="tx1"/>
              </a:buClr>
            </a:pPr>
            <a:endParaRPr lang="en-US" dirty="0" smtClean="0"/>
          </a:p>
        </p:txBody>
      </p:sp>
      <p:sp>
        <p:nvSpPr>
          <p:cNvPr id="5" name="Slide Number Placeholder 4"/>
          <p:cNvSpPr>
            <a:spLocks noGrp="1"/>
          </p:cNvSpPr>
          <p:nvPr>
            <p:ph type="sldNum" sz="quarter" idx="4"/>
          </p:nvPr>
        </p:nvSpPr>
        <p:spPr>
          <a:xfrm>
            <a:off x="0" y="6492875"/>
            <a:ext cx="2124075" cy="365125"/>
          </a:xfrm>
        </p:spPr>
        <p:txBody>
          <a:bodyPr/>
          <a:lstStyle/>
          <a:p>
            <a:pPr>
              <a:defRPr/>
            </a:pPr>
            <a:r>
              <a:rPr lang="en-US" dirty="0">
                <a:solidFill>
                  <a:srgbClr val="000000">
                    <a:tint val="75000"/>
                  </a:srgbClr>
                </a:solidFill>
              </a:rPr>
              <a:t>MERS of Michigan | </a:t>
            </a:r>
            <a:fld id="{F1385A86-A2DB-4E4A-8BF2-81887E2B31EE}" type="slidenum">
              <a:rPr lang="en-US">
                <a:solidFill>
                  <a:srgbClr val="000000">
                    <a:tint val="75000"/>
                  </a:srgbClr>
                </a:solidFill>
              </a:rPr>
              <a:pPr>
                <a:defRPr/>
              </a:pPr>
              <a:t>51</a:t>
            </a:fld>
            <a:endParaRPr lang="en-US" dirty="0">
              <a:solidFill>
                <a:srgbClr val="000000">
                  <a:tint val="75000"/>
                </a:srgbClr>
              </a:solidFill>
            </a:endParaRPr>
          </a:p>
          <a:p>
            <a:pPr>
              <a:defRPr/>
            </a:pPr>
            <a:endParaRPr lang="en-US" dirty="0">
              <a:solidFill>
                <a:srgbClr val="000000"/>
              </a:solidFill>
            </a:endParaRPr>
          </a:p>
        </p:txBody>
      </p:sp>
      <p:pic>
        <p:nvPicPr>
          <p:cNvPr id="7" name="Picture 6"/>
          <p:cNvPicPr>
            <a:picLocks noChangeAspect="1"/>
          </p:cNvPicPr>
          <p:nvPr/>
        </p:nvPicPr>
        <p:blipFill>
          <a:blip r:embed="rId3">
            <a:clrChange>
              <a:clrFrom>
                <a:srgbClr val="FFFFFF"/>
              </a:clrFrom>
              <a:clrTo>
                <a:srgbClr val="FFFFFF">
                  <a:alpha val="0"/>
                </a:srgbClr>
              </a:clrTo>
            </a:clrChange>
            <a:grayscl/>
          </a:blip>
          <a:stretch>
            <a:fillRect/>
          </a:stretch>
        </p:blipFill>
        <p:spPr>
          <a:xfrm flipH="1">
            <a:off x="6814429" y="170822"/>
            <a:ext cx="2329571" cy="2209800"/>
          </a:xfrm>
          <a:prstGeom prst="rect">
            <a:avLst/>
          </a:prstGeom>
        </p:spPr>
      </p:pic>
    </p:spTree>
    <p:extLst>
      <p:ext uri="{BB962C8B-B14F-4D97-AF65-F5344CB8AC3E}">
        <p14:creationId xmlns:p14="http://schemas.microsoft.com/office/powerpoint/2010/main" val="793260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4769" y="2150346"/>
            <a:ext cx="4608549" cy="2682911"/>
          </a:xfrm>
        </p:spPr>
        <p:txBody>
          <a:bodyPr/>
          <a:lstStyle/>
          <a:p>
            <a:r>
              <a:rPr lang="en-US" dirty="0" smtClean="0"/>
              <a:t>MERS Resources</a:t>
            </a:r>
            <a:endParaRPr lang="en-US" dirty="0"/>
          </a:p>
        </p:txBody>
      </p:sp>
    </p:spTree>
    <p:extLst>
      <p:ext uri="{BB962C8B-B14F-4D97-AF65-F5344CB8AC3E}">
        <p14:creationId xmlns:p14="http://schemas.microsoft.com/office/powerpoint/2010/main" val="593781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Fitness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219614" y="1027113"/>
            <a:ext cx="6704772" cy="5149850"/>
          </a:xfrm>
          <a:prstGeom prst="rect">
            <a:avLst/>
          </a:prstGeom>
        </p:spPr>
      </p:pic>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t>MERS of Michigan | </a:t>
            </a:r>
            <a:fld id="{F1385A86-A2DB-4E4A-8BF2-81887E2B31EE}"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1416913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73813" y="245845"/>
            <a:ext cx="7886700" cy="673239"/>
          </a:xfrm>
        </p:spPr>
        <p:txBody>
          <a:bodyPr/>
          <a:lstStyle/>
          <a:p>
            <a:r>
              <a:rPr lang="en-US" dirty="0" smtClean="0">
                <a:latin typeface="Arial Narrow" panose="020B0606020202030204" pitchFamily="34" charset="0"/>
                <a:ea typeface="ヒラギノ角ゴ Pro W3" charset="0"/>
                <a:cs typeface="ヒラギノ角ゴ Pro W3" charset="0"/>
              </a:rPr>
              <a:t>Connect with MERS</a:t>
            </a:r>
            <a:endParaRPr lang="en-US" dirty="0">
              <a:latin typeface="Arial Narrow" panose="020B0606020202030204" pitchFamily="34" charset="0"/>
              <a:ea typeface="ヒラギノ角ゴ Pro W3" charset="0"/>
              <a:cs typeface="ヒラギノ角ゴ Pro W3" charset="0"/>
            </a:endParaRPr>
          </a:p>
        </p:txBody>
      </p:sp>
      <p:sp>
        <p:nvSpPr>
          <p:cNvPr id="7172" name="TextBox 5"/>
          <p:cNvSpPr txBox="1">
            <a:spLocks noChangeArrowheads="1"/>
          </p:cNvSpPr>
          <p:nvPr/>
        </p:nvSpPr>
        <p:spPr bwMode="auto">
          <a:xfrm>
            <a:off x="193727" y="5745557"/>
            <a:ext cx="86713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ctr" eaLnBrk="0" hangingPunct="0">
              <a:defRPr sz="2400">
                <a:solidFill>
                  <a:schemeClr val="tx1"/>
                </a:solidFill>
                <a:latin typeface="Arial" charset="0"/>
                <a:ea typeface="ヒラギノ角ゴ Pro W3" charset="0"/>
                <a:cs typeface="ヒラギノ角ゴ Pro W3" charset="0"/>
              </a:defRPr>
            </a:lvl1pPr>
            <a:lvl2pPr marL="742950" indent="-285750" algn="ctr" eaLnBrk="0" hangingPunct="0">
              <a:defRPr sz="2400">
                <a:solidFill>
                  <a:schemeClr val="tx1"/>
                </a:solidFill>
                <a:latin typeface="Arial" charset="0"/>
                <a:ea typeface="ヒラギノ角ゴ Pro W3" charset="0"/>
                <a:cs typeface="ヒラギノ角ゴ Pro W3" charset="0"/>
              </a:defRPr>
            </a:lvl2pPr>
            <a:lvl3pPr marL="1143000" indent="-228600" algn="ctr" eaLnBrk="0" hangingPunct="0">
              <a:defRPr sz="2400">
                <a:solidFill>
                  <a:schemeClr val="tx1"/>
                </a:solidFill>
                <a:latin typeface="Arial" charset="0"/>
                <a:ea typeface="ヒラギノ角ゴ Pro W3" charset="0"/>
                <a:cs typeface="ヒラギノ角ゴ Pro W3" charset="0"/>
              </a:defRPr>
            </a:lvl3pPr>
            <a:lvl4pPr marL="1600200" indent="-228600" algn="ctr" eaLnBrk="0" hangingPunct="0">
              <a:defRPr sz="2400">
                <a:solidFill>
                  <a:schemeClr val="tx1"/>
                </a:solidFill>
                <a:latin typeface="Arial" charset="0"/>
                <a:ea typeface="ヒラギノ角ゴ Pro W3" charset="0"/>
                <a:cs typeface="ヒラギノ角ゴ Pro W3" charset="0"/>
              </a:defRPr>
            </a:lvl4pPr>
            <a:lvl5pPr marL="2057400" indent="-228600" algn="ctr" eaLnBrk="0" hangingPunct="0">
              <a:defRPr sz="2400">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Narrow" panose="020B0606020202030204" pitchFamily="34" charset="0"/>
              </a:rPr>
              <a:t>This presentation contains a summary description of MERS benefits, policies or procedures. MERS has made every effort to ensure that the information provided is accurate and up to date. Where the publication conflicts with the relevant Plan Document, the Plan Document controls.</a:t>
            </a:r>
          </a:p>
        </p:txBody>
      </p:sp>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7"/>
          <p:cNvSpPr>
            <a:spLocks noChangeArrowheads="1"/>
          </p:cNvSpPr>
          <p:nvPr/>
        </p:nvSpPr>
        <p:spPr bwMode="auto">
          <a:xfrm>
            <a:off x="0" y="7073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srgbClr val="1F497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ectangle 9"/>
          <p:cNvSpPr>
            <a:spLocks noChangeArrowheads="1"/>
          </p:cNvSpPr>
          <p:nvPr/>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8" name="Group 7"/>
          <p:cNvGrpSpPr/>
          <p:nvPr/>
        </p:nvGrpSpPr>
        <p:grpSpPr>
          <a:xfrm>
            <a:off x="4379354" y="3799604"/>
            <a:ext cx="4572000" cy="1494477"/>
            <a:chOff x="493544" y="1079817"/>
            <a:chExt cx="3223971" cy="1494477"/>
          </a:xfrm>
        </p:grpSpPr>
        <p:sp>
          <p:nvSpPr>
            <p:cNvPr id="5" name="Content Placeholder 2"/>
            <p:cNvSpPr txBox="1">
              <a:spLocks/>
            </p:cNvSpPr>
            <p:nvPr/>
          </p:nvSpPr>
          <p:spPr bwMode="auto">
            <a:xfrm>
              <a:off x="493544" y="1079817"/>
              <a:ext cx="3223971" cy="551272"/>
            </a:xfrm>
            <a:prstGeom prst="rect">
              <a:avLst/>
            </a:prstGeom>
            <a:noFill/>
            <a:ln w="9525">
              <a:noFill/>
              <a:miter lim="800000"/>
              <a:headEnd/>
              <a:tailEnd/>
            </a:ln>
          </p:spPr>
          <p:txBody>
            <a:bodyPr/>
            <a:lstStyle/>
            <a:p>
              <a:pPr marL="342900" marR="0" lvl="0" indent="-342900" algn="ctr" defTabSz="914400" rtl="0" eaLnBrk="0" fontAlgn="auto" latinLnBrk="0" hangingPunct="0">
                <a:lnSpc>
                  <a:spcPct val="100000"/>
                </a:lnSpc>
                <a:spcBef>
                  <a:spcPts val="1200"/>
                </a:spcBef>
                <a:spcAft>
                  <a:spcPts val="0"/>
                </a:spcAft>
                <a:buClrTx/>
                <a:buSzTx/>
                <a:buFontTx/>
                <a:buNone/>
                <a:tabLst/>
                <a:defRPr/>
              </a:pPr>
              <a:r>
                <a:rPr kumimoji="0" lang="en-US" sz="2400" b="1" i="0" u="none" strike="noStrike" kern="0" cap="none" spc="0" normalizeH="0" baseline="0" noProof="0" dirty="0" smtClean="0">
                  <a:ln>
                    <a:noFill/>
                  </a:ln>
                  <a:solidFill>
                    <a:srgbClr val="4F6E8D"/>
                  </a:solidFill>
                  <a:effectLst/>
                  <a:uLnTx/>
                  <a:uFillTx/>
                  <a:latin typeface="Arial"/>
                  <a:ea typeface="ヒラギノ角ゴ Pro W3" pitchFamily="-112" charset="-128"/>
                  <a:cs typeface="ヒラギノ角ゴ Pro W3" pitchFamily="-112" charset="-128"/>
                </a:rPr>
                <a:t>800.767.MERS (6377)</a:t>
              </a:r>
            </a:p>
            <a:p>
              <a:pPr marL="342900" marR="0" lvl="0" indent="-342900" algn="r" defTabSz="914400" rtl="0" eaLnBrk="0" fontAlgn="auto" latinLnBrk="0" hangingPunct="0">
                <a:lnSpc>
                  <a:spcPct val="100000"/>
                </a:lnSpc>
                <a:spcBef>
                  <a:spcPts val="120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Arial"/>
                  <a:ea typeface="ヒラギノ角ゴ Pro W3" pitchFamily="-112" charset="-128"/>
                  <a:cs typeface="ヒラギノ角ゴ Pro W3" pitchFamily="-112" charset="-128"/>
                </a:rPr>
                <a:t> </a:t>
              </a:r>
              <a:endParaRPr kumimoji="0" lang="en-US" sz="2800" b="0" i="0" u="none" strike="noStrike" kern="0" cap="none" spc="0" normalizeH="0" baseline="0" noProof="0" dirty="0">
                <a:ln>
                  <a:noFill/>
                </a:ln>
                <a:solidFill>
                  <a:srgbClr val="000000"/>
                </a:solidFill>
                <a:effectLst/>
                <a:uLnTx/>
                <a:uFillTx/>
                <a:latin typeface="Arial"/>
                <a:ea typeface="ヒラギノ角ゴ Pro W3" pitchFamily="-112" charset="-128"/>
                <a:cs typeface="ヒラギノ角ゴ Pro W3" pitchFamily="-112" charset="-128"/>
              </a:endParaRPr>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51495" y="1589120"/>
              <a:ext cx="803630" cy="985174"/>
            </a:xfrm>
            <a:prstGeom prst="rect">
              <a:avLst/>
            </a:prstGeom>
          </p:spPr>
        </p:pic>
      </p:grpSp>
      <p:grpSp>
        <p:nvGrpSpPr>
          <p:cNvPr id="21" name="Group 20"/>
          <p:cNvGrpSpPr/>
          <p:nvPr/>
        </p:nvGrpSpPr>
        <p:grpSpPr>
          <a:xfrm>
            <a:off x="291402" y="1251620"/>
            <a:ext cx="3912995" cy="2239575"/>
            <a:chOff x="4602355" y="990878"/>
            <a:chExt cx="3912995" cy="2239575"/>
          </a:xfrm>
        </p:grpSpPr>
        <p:pic>
          <p:nvPicPr>
            <p:cNvPr id="13" name="Picture 12"/>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5116" t="22016" r="13101" b="23100"/>
            <a:stretch/>
          </p:blipFill>
          <p:spPr>
            <a:xfrm>
              <a:off x="4897391" y="1531108"/>
              <a:ext cx="1451380" cy="1109695"/>
            </a:xfrm>
            <a:prstGeom prst="rect">
              <a:avLst/>
            </a:prstGeom>
          </p:spPr>
        </p:pic>
        <p:sp>
          <p:nvSpPr>
            <p:cNvPr id="16" name="TextBox 15"/>
            <p:cNvSpPr txBox="1"/>
            <p:nvPr/>
          </p:nvSpPr>
          <p:spPr>
            <a:xfrm>
              <a:off x="4602355" y="2524948"/>
              <a:ext cx="20414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Live Chat</a:t>
              </a: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nvGrpSpPr>
            <p:cNvPr id="4" name="Group 3"/>
            <p:cNvGrpSpPr/>
            <p:nvPr/>
          </p:nvGrpSpPr>
          <p:grpSpPr>
            <a:xfrm>
              <a:off x="6835788" y="1494298"/>
              <a:ext cx="1378519" cy="1197680"/>
              <a:chOff x="327753" y="3232181"/>
              <a:chExt cx="2104933" cy="1828800"/>
            </a:xfrm>
          </p:grpSpPr>
          <p:pic>
            <p:nvPicPr>
              <p:cNvPr id="11" name="Picture 10"/>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4923" t="14728" r="14147" b="18604"/>
              <a:stretch/>
            </p:blipFill>
            <p:spPr>
              <a:xfrm>
                <a:off x="327753" y="3232181"/>
                <a:ext cx="1945760" cy="1828800"/>
              </a:xfrm>
              <a:prstGeom prst="rect">
                <a:avLst/>
              </a:prstGeom>
            </p:spPr>
          </p:pic>
          <p:sp>
            <p:nvSpPr>
              <p:cNvPr id="18" name="Wave 17"/>
              <p:cNvSpPr/>
              <p:nvPr/>
            </p:nvSpPr>
            <p:spPr>
              <a:xfrm>
                <a:off x="1730309" y="3426873"/>
                <a:ext cx="702377" cy="552893"/>
              </a:xfrm>
              <a:prstGeom prst="wav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NEW</a:t>
                </a:r>
                <a:endParaRPr kumimoji="0" lang="en-US"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19" name="TextBox 18"/>
            <p:cNvSpPr txBox="1"/>
            <p:nvPr/>
          </p:nvSpPr>
          <p:spPr>
            <a:xfrm>
              <a:off x="6473899" y="2584122"/>
              <a:ext cx="20414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1-on-1 Appointment Scheduler</a:t>
              </a: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 name="Content Placeholder 2"/>
            <p:cNvSpPr txBox="1">
              <a:spLocks/>
            </p:cNvSpPr>
            <p:nvPr/>
          </p:nvSpPr>
          <p:spPr bwMode="auto">
            <a:xfrm>
              <a:off x="4897391" y="990878"/>
              <a:ext cx="3442733" cy="491832"/>
            </a:xfrm>
            <a:prstGeom prst="rect">
              <a:avLst/>
            </a:prstGeom>
            <a:noFill/>
            <a:ln w="9525">
              <a:noFill/>
              <a:miter lim="800000"/>
              <a:headEnd/>
              <a:tailEnd/>
            </a:ln>
          </p:spPr>
          <p:txBody>
            <a:bodyPr/>
            <a:lstStyle/>
            <a:p>
              <a:pPr marL="342900" marR="0" lvl="0" indent="-342900" algn="l" defTabSz="914400" rtl="0" eaLnBrk="0" fontAlgn="auto" latinLnBrk="0" hangingPunct="0">
                <a:lnSpc>
                  <a:spcPct val="100000"/>
                </a:lnSpc>
                <a:spcBef>
                  <a:spcPts val="1200"/>
                </a:spcBef>
                <a:spcAft>
                  <a:spcPts val="0"/>
                </a:spcAft>
                <a:buClrTx/>
                <a:buSzTx/>
                <a:buFontTx/>
                <a:buNone/>
                <a:tabLst/>
                <a:defRPr/>
              </a:pPr>
              <a:r>
                <a:rPr kumimoji="0" lang="en-US" sz="2400" b="1" i="0" u="none" strike="noStrike" kern="0" cap="none" spc="0" normalizeH="0" baseline="0" noProof="0" dirty="0" smtClean="0">
                  <a:ln>
                    <a:noFill/>
                  </a:ln>
                  <a:solidFill>
                    <a:srgbClr val="4F6E8D"/>
                  </a:solidFill>
                  <a:effectLst/>
                  <a:uLnTx/>
                  <a:uFillTx/>
                  <a:latin typeface="Arial"/>
                  <a:ea typeface="ヒラギノ角ゴ Pro W3" pitchFamily="-112" charset="-128"/>
                  <a:cs typeface="ヒラギノ角ゴ Pro W3" pitchFamily="-112" charset="-128"/>
                </a:rPr>
                <a:t>www.mersofmich.com</a:t>
              </a:r>
              <a:endParaRPr kumimoji="0" lang="en-US" sz="2400" b="1" i="0" u="none" strike="noStrike" kern="0" cap="none" spc="0" normalizeH="0" baseline="0" noProof="0" dirty="0">
                <a:ln>
                  <a:noFill/>
                </a:ln>
                <a:solidFill>
                  <a:srgbClr val="4F6E8D"/>
                </a:solidFill>
                <a:effectLst/>
                <a:uLnTx/>
                <a:uFillTx/>
                <a:latin typeface="Arial"/>
                <a:ea typeface="ヒラギノ角ゴ Pro W3" pitchFamily="-112" charset="-128"/>
                <a:cs typeface="ヒラギノ角ゴ Pro W3" pitchFamily="-112" charset="-128"/>
              </a:endParaRPr>
            </a:p>
          </p:txBody>
        </p:sp>
      </p:grpSp>
      <p:grpSp>
        <p:nvGrpSpPr>
          <p:cNvPr id="22" name="Group 21"/>
          <p:cNvGrpSpPr/>
          <p:nvPr/>
        </p:nvGrpSpPr>
        <p:grpSpPr>
          <a:xfrm>
            <a:off x="0" y="3799604"/>
            <a:ext cx="4572000" cy="1284729"/>
            <a:chOff x="4600105" y="1196621"/>
            <a:chExt cx="4572000" cy="1265797"/>
          </a:xfrm>
        </p:grpSpPr>
        <p:grpSp>
          <p:nvGrpSpPr>
            <p:cNvPr id="2" name="Group 1"/>
            <p:cNvGrpSpPr/>
            <p:nvPr/>
          </p:nvGrpSpPr>
          <p:grpSpPr>
            <a:xfrm>
              <a:off x="5459681" y="1750992"/>
              <a:ext cx="2668603" cy="711426"/>
              <a:chOff x="5514502" y="4514939"/>
              <a:chExt cx="3000848" cy="800000"/>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779" y="4514939"/>
                <a:ext cx="2228571" cy="800000"/>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47907"/>
              <a:stretch/>
            </p:blipFill>
            <p:spPr>
              <a:xfrm>
                <a:off x="5514502" y="4546499"/>
                <a:ext cx="834269" cy="745861"/>
              </a:xfrm>
              <a:prstGeom prst="rect">
                <a:avLst/>
              </a:prstGeom>
            </p:spPr>
          </p:pic>
        </p:grpSp>
        <p:sp>
          <p:nvSpPr>
            <p:cNvPr id="24" name="Content Placeholder 2"/>
            <p:cNvSpPr txBox="1">
              <a:spLocks/>
            </p:cNvSpPr>
            <p:nvPr/>
          </p:nvSpPr>
          <p:spPr bwMode="auto">
            <a:xfrm>
              <a:off x="4600105" y="1196621"/>
              <a:ext cx="4572000" cy="491832"/>
            </a:xfrm>
            <a:prstGeom prst="rect">
              <a:avLst/>
            </a:prstGeom>
            <a:noFill/>
            <a:ln w="9525">
              <a:noFill/>
              <a:miter lim="800000"/>
              <a:headEnd/>
              <a:tailEnd/>
            </a:ln>
          </p:spPr>
          <p:txBody>
            <a:bodyPr/>
            <a:lstStyle/>
            <a:p>
              <a:pPr marL="342900" marR="0" lvl="0" indent="-342900" algn="ctr" defTabSz="914400" rtl="0" eaLnBrk="0" fontAlgn="auto" latinLnBrk="0" hangingPunct="0">
                <a:lnSpc>
                  <a:spcPct val="100000"/>
                </a:lnSpc>
                <a:spcBef>
                  <a:spcPts val="1200"/>
                </a:spcBef>
                <a:spcAft>
                  <a:spcPts val="0"/>
                </a:spcAft>
                <a:buClrTx/>
                <a:buSzTx/>
                <a:buFontTx/>
                <a:buNone/>
                <a:tabLst/>
                <a:defRPr/>
              </a:pPr>
              <a:r>
                <a:rPr kumimoji="0" lang="en-US" sz="2400" b="1" i="0" u="none" strike="noStrike" kern="0" cap="none" spc="0" normalizeH="0" baseline="0" noProof="0" dirty="0" smtClean="0">
                  <a:ln>
                    <a:noFill/>
                  </a:ln>
                  <a:solidFill>
                    <a:srgbClr val="4F6E8D"/>
                  </a:solidFill>
                  <a:effectLst/>
                  <a:uLnTx/>
                  <a:uFillTx/>
                  <a:latin typeface="Arial"/>
                  <a:ea typeface="ヒラギノ角ゴ Pro W3" pitchFamily="-112" charset="-128"/>
                  <a:cs typeface="ヒラギノ角ゴ Pro W3" pitchFamily="-112" charset="-128"/>
                </a:rPr>
                <a:t>Social Media</a:t>
              </a:r>
              <a:endParaRPr kumimoji="0" lang="en-US" sz="2400" b="1" i="0" u="none" strike="noStrike" kern="0" cap="none" spc="0" normalizeH="0" baseline="0" noProof="0" dirty="0">
                <a:ln>
                  <a:noFill/>
                </a:ln>
                <a:solidFill>
                  <a:srgbClr val="4F6E8D"/>
                </a:solidFill>
                <a:effectLst/>
                <a:uLnTx/>
                <a:uFillTx/>
                <a:latin typeface="Arial"/>
                <a:ea typeface="ヒラギノ角ゴ Pro W3" pitchFamily="-112" charset="-128"/>
                <a:cs typeface="ヒラギノ角ゴ Pro W3" pitchFamily="-112" charset="-128"/>
              </a:endParaRPr>
            </a:p>
          </p:txBody>
        </p:sp>
      </p:grpSp>
      <p:sp>
        <p:nvSpPr>
          <p:cNvPr id="27" name="TextBox 26"/>
          <p:cNvSpPr txBox="1"/>
          <p:nvPr/>
        </p:nvSpPr>
        <p:spPr>
          <a:xfrm>
            <a:off x="4298704" y="1281032"/>
            <a:ext cx="45719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F6E8D"/>
                </a:solidFill>
                <a:effectLst/>
                <a:uLnTx/>
                <a:uFillTx/>
                <a:latin typeface="Arial"/>
                <a:ea typeface="+mn-ea"/>
                <a:cs typeface="+mn-cs"/>
              </a:rPr>
              <a:t>MERS of Michigan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1134 Municipal 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Lansing, MI 48917</a:t>
            </a: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23" name="Picture 22"/>
          <p:cNvPicPr>
            <a:picLocks noChangeAspect="1"/>
          </p:cNvPicPr>
          <p:nvPr/>
        </p:nvPicPr>
        <p:blipFill>
          <a:blip r:embed="rId8">
            <a:duotone>
              <a:schemeClr val="accent1">
                <a:shade val="45000"/>
                <a:satMod val="135000"/>
              </a:schemeClr>
              <a:prstClr val="white"/>
            </a:duotone>
          </a:blip>
          <a:stretch>
            <a:fillRect/>
          </a:stretch>
        </p:blipFill>
        <p:spPr>
          <a:xfrm>
            <a:off x="6041843" y="2519745"/>
            <a:ext cx="1085719" cy="710104"/>
          </a:xfrm>
          <a:prstGeom prst="rect">
            <a:avLst/>
          </a:prstGeom>
        </p:spPr>
      </p:pic>
    </p:spTree>
    <p:extLst>
      <p:ext uri="{BB962C8B-B14F-4D97-AF65-F5344CB8AC3E}">
        <p14:creationId xmlns:p14="http://schemas.microsoft.com/office/powerpoint/2010/main" val="182923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How Much is Too Much?</a:t>
            </a:r>
          </a:p>
        </p:txBody>
      </p:sp>
      <p:sp>
        <p:nvSpPr>
          <p:cNvPr id="148483" name="Rectangle 3"/>
          <p:cNvSpPr>
            <a:spLocks noGrp="1" noChangeArrowheads="1"/>
          </p:cNvSpPr>
          <p:nvPr>
            <p:ph idx="1"/>
          </p:nvPr>
        </p:nvSpPr>
        <p:spPr/>
        <p:txBody>
          <a:bodyPr>
            <a:normAutofit/>
          </a:bodyPr>
          <a:lstStyle/>
          <a:p>
            <a:pPr marL="0" indent="0" eaLnBrk="1" hangingPunct="1">
              <a:buNone/>
              <a:defRPr/>
            </a:pPr>
            <a:endParaRPr lang="en-US" sz="6000" b="1" dirty="0" smtClean="0">
              <a:solidFill>
                <a:schemeClr val="accent5">
                  <a:lumMod val="75000"/>
                </a:schemeClr>
              </a:solidFill>
            </a:endParaRPr>
          </a:p>
          <a:p>
            <a:pPr marL="0" indent="0" eaLnBrk="1" hangingPunct="1">
              <a:buNone/>
              <a:defRPr/>
            </a:pPr>
            <a:endParaRPr lang="en-US" sz="6000" b="1" dirty="0">
              <a:solidFill>
                <a:schemeClr val="accent5">
                  <a:lumMod val="75000"/>
                </a:schemeClr>
              </a:solidFill>
            </a:endParaRPr>
          </a:p>
          <a:p>
            <a:pPr marL="0" indent="0" eaLnBrk="1" hangingPunct="1">
              <a:spcBef>
                <a:spcPts val="0"/>
              </a:spcBef>
              <a:buNone/>
              <a:defRPr/>
            </a:pPr>
            <a:endParaRPr lang="en-US" sz="6000" b="1" dirty="0" smtClean="0">
              <a:solidFill>
                <a:schemeClr val="accent5">
                  <a:lumMod val="75000"/>
                </a:schemeClr>
              </a:solidFill>
            </a:endParaRPr>
          </a:p>
        </p:txBody>
      </p:sp>
      <p:sp>
        <p:nvSpPr>
          <p:cNvPr id="2" name="Slide Number Placeholder 1"/>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6</a:t>
            </a:fld>
            <a:endParaRPr lang="en-US" dirty="0"/>
          </a:p>
        </p:txBody>
      </p:sp>
      <p:grpSp>
        <p:nvGrpSpPr>
          <p:cNvPr id="6" name="Group 5"/>
          <p:cNvGrpSpPr/>
          <p:nvPr/>
        </p:nvGrpSpPr>
        <p:grpSpPr>
          <a:xfrm>
            <a:off x="474339" y="1026368"/>
            <a:ext cx="7881202" cy="4870478"/>
            <a:chOff x="474339" y="1026368"/>
            <a:chExt cx="7881202" cy="4870478"/>
          </a:xfrm>
        </p:grpSpPr>
        <p:grpSp>
          <p:nvGrpSpPr>
            <p:cNvPr id="4" name="Group 3"/>
            <p:cNvGrpSpPr/>
            <p:nvPr/>
          </p:nvGrpSpPr>
          <p:grpSpPr>
            <a:xfrm>
              <a:off x="4295275" y="1128181"/>
              <a:ext cx="3703050" cy="3056645"/>
              <a:chOff x="4458953" y="1299497"/>
              <a:chExt cx="3703050" cy="3056645"/>
            </a:xfrm>
          </p:grpSpPr>
          <p:pic>
            <p:nvPicPr>
              <p:cNvPr id="2062" name="Picture 14" descr="Image result for ca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58953" y="3139345"/>
                <a:ext cx="2274673" cy="1075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mortgage"/>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1096" r="11256"/>
              <a:stretch/>
            </p:blipFill>
            <p:spPr bwMode="auto">
              <a:xfrm>
                <a:off x="4888088" y="1767056"/>
                <a:ext cx="1083733" cy="13957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redit card icon"/>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1944" y="1299497"/>
                <a:ext cx="2200059" cy="22000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student loan"/>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234" r="20600"/>
              <a:stretch/>
            </p:blipFill>
            <p:spPr bwMode="auto">
              <a:xfrm>
                <a:off x="6733626" y="3189230"/>
                <a:ext cx="950670" cy="116691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Image result for mortgage"/>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339" y="1556475"/>
              <a:ext cx="2794602" cy="279460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007556" y="1026368"/>
              <a:ext cx="4086577" cy="3814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8458" y="4881183"/>
              <a:ext cx="7567083" cy="1015663"/>
            </a:xfrm>
            <a:prstGeom prst="rect">
              <a:avLst/>
            </a:prstGeom>
            <a:noFill/>
          </p:spPr>
          <p:txBody>
            <a:bodyPr wrap="square" rtlCol="0">
              <a:spAutoFit/>
            </a:bodyPr>
            <a:lstStyle/>
            <a:p>
              <a:r>
                <a:rPr lang="en-US" sz="6000" b="1" dirty="0">
                  <a:solidFill>
                    <a:schemeClr val="accent5">
                      <a:lumMod val="75000"/>
                    </a:schemeClr>
                  </a:solidFill>
                </a:rPr>
                <a:t> </a:t>
              </a:r>
              <a:r>
                <a:rPr lang="en-US" sz="6000" b="1" dirty="0">
                  <a:solidFill>
                    <a:schemeClr val="accent5">
                      <a:lumMod val="75000"/>
                    </a:schemeClr>
                  </a:solidFill>
                  <a:latin typeface="Arial Rounded MT Bold" panose="020F0704030504030204" pitchFamily="34" charset="0"/>
                </a:rPr>
                <a:t>30</a:t>
              </a:r>
              <a:r>
                <a:rPr lang="en-US" sz="6000" b="1" dirty="0" smtClean="0">
                  <a:solidFill>
                    <a:schemeClr val="accent5">
                      <a:lumMod val="75000"/>
                    </a:schemeClr>
                  </a:solidFill>
                  <a:latin typeface="Arial Rounded MT Bold" panose="020F0704030504030204" pitchFamily="34" charset="0"/>
                </a:rPr>
                <a:t>%               36%     </a:t>
              </a:r>
              <a:endParaRPr lang="en-US" sz="6000" dirty="0"/>
            </a:p>
          </p:txBody>
        </p:sp>
      </p:grpSp>
    </p:spTree>
    <p:extLst>
      <p:ext uri="{BB962C8B-B14F-4D97-AF65-F5344CB8AC3E}">
        <p14:creationId xmlns:p14="http://schemas.microsoft.com/office/powerpoint/2010/main" val="24946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dirty="0" smtClean="0"/>
              <a:t>Debt-to-Income Ratio</a:t>
            </a:r>
          </a:p>
        </p:txBody>
      </p:sp>
      <p:sp>
        <p:nvSpPr>
          <p:cNvPr id="146435" name="Rectangle 3"/>
          <p:cNvSpPr>
            <a:spLocks noGrp="1" noChangeArrowheads="1"/>
          </p:cNvSpPr>
          <p:nvPr>
            <p:ph idx="1"/>
          </p:nvPr>
        </p:nvSpPr>
        <p:spPr/>
        <p:txBody>
          <a:bodyPr/>
          <a:lstStyle/>
          <a:p>
            <a:pPr eaLnBrk="1" hangingPunct="1">
              <a:defRPr/>
            </a:pPr>
            <a:r>
              <a:rPr lang="en-US" dirty="0" smtClean="0"/>
              <a:t>Debt-to-income ratios look at how much you owe in comparison to how much you earn</a:t>
            </a:r>
          </a:p>
          <a:p>
            <a:pPr eaLnBrk="1" hangingPunct="1">
              <a:defRPr/>
            </a:pPr>
            <a:r>
              <a:rPr lang="en-US" dirty="0" smtClean="0"/>
              <a:t>It usually gives a good picture of your financial well being</a:t>
            </a:r>
          </a:p>
          <a:p>
            <a:pPr eaLnBrk="1" hangingPunct="1">
              <a:defRPr/>
            </a:pPr>
            <a:r>
              <a:rPr lang="en-US" dirty="0" smtClean="0"/>
              <a:t>The lower your debt-to-income ratio, the more money you have to spend on things other than your monthly bills</a:t>
            </a:r>
          </a:p>
        </p:txBody>
      </p:sp>
      <p:sp>
        <p:nvSpPr>
          <p:cNvPr id="2" name="Slide Number Placeholder 1"/>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7</a:t>
            </a:fld>
            <a:endParaRPr lang="en-US" dirty="0"/>
          </a:p>
        </p:txBody>
      </p:sp>
    </p:spTree>
    <p:extLst>
      <p:ext uri="{BB962C8B-B14F-4D97-AF65-F5344CB8AC3E}">
        <p14:creationId xmlns:p14="http://schemas.microsoft.com/office/powerpoint/2010/main" val="198877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dirty="0" smtClean="0"/>
              <a:t>Debt-to-Income Ratio Calculation </a:t>
            </a:r>
          </a:p>
        </p:txBody>
      </p:sp>
      <p:sp>
        <p:nvSpPr>
          <p:cNvPr id="147459" name="Rectangle 3"/>
          <p:cNvSpPr>
            <a:spLocks noGrp="1" noChangeArrowheads="1"/>
          </p:cNvSpPr>
          <p:nvPr>
            <p:ph idx="1"/>
          </p:nvPr>
        </p:nvSpPr>
        <p:spPr>
          <a:xfrm>
            <a:off x="628650" y="1053610"/>
            <a:ext cx="7886700" cy="5150596"/>
          </a:xfrm>
        </p:spPr>
        <p:txBody>
          <a:bodyPr/>
          <a:lstStyle/>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endParaRPr lang="en-US" dirty="0" smtClean="0"/>
          </a:p>
        </p:txBody>
      </p:sp>
      <p:sp>
        <p:nvSpPr>
          <p:cNvPr id="2" name="Slide Number Placeholder 1"/>
          <p:cNvSpPr>
            <a:spLocks noGrp="1"/>
          </p:cNvSpPr>
          <p:nvPr>
            <p:ph type="sldNum" sz="quarter" idx="4294967295"/>
          </p:nvPr>
        </p:nvSpPr>
        <p:spPr>
          <a:xfrm>
            <a:off x="0" y="6386513"/>
            <a:ext cx="2057400" cy="365125"/>
          </a:xfrm>
        </p:spPr>
        <p:txBody>
          <a:bodyPr/>
          <a:lstStyle/>
          <a:p>
            <a:r>
              <a:rPr lang="en-US" dirty="0" smtClean="0"/>
              <a:t>MERS of Michigan | </a:t>
            </a:r>
            <a:fld id="{F1385A86-A2DB-4E4A-8BF2-81887E2B31EE}" type="slidenum">
              <a:rPr lang="en-US" smtClean="0"/>
              <a:pPr/>
              <a:t>8</a:t>
            </a:fld>
            <a:endParaRPr lang="en-US" dirty="0"/>
          </a:p>
        </p:txBody>
      </p:sp>
      <p:pic>
        <p:nvPicPr>
          <p:cNvPr id="1026" name="Picture 2" descr="Image result for debt to income ratio"/>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7125" y="1053610"/>
            <a:ext cx="6889750" cy="2408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r="1189"/>
          <a:stretch/>
        </p:blipFill>
        <p:spPr>
          <a:xfrm>
            <a:off x="1127126" y="3831664"/>
            <a:ext cx="6848474" cy="2289361"/>
          </a:xfrm>
          <a:prstGeom prst="rect">
            <a:avLst/>
          </a:prstGeom>
        </p:spPr>
      </p:pic>
      <p:sp>
        <p:nvSpPr>
          <p:cNvPr id="6" name="TextBox 5"/>
          <p:cNvSpPr txBox="1"/>
          <p:nvPr/>
        </p:nvSpPr>
        <p:spPr>
          <a:xfrm>
            <a:off x="1480457" y="3462332"/>
            <a:ext cx="6110514" cy="369332"/>
          </a:xfrm>
          <a:prstGeom prst="rect">
            <a:avLst/>
          </a:prstGeom>
          <a:noFill/>
        </p:spPr>
        <p:txBody>
          <a:bodyPr wrap="square" rtlCol="0">
            <a:spAutoFit/>
          </a:bodyPr>
          <a:lstStyle/>
          <a:p>
            <a:pPr algn="ctr"/>
            <a:r>
              <a:rPr lang="en-US" b="1" dirty="0" smtClean="0"/>
              <a:t>Example:</a:t>
            </a:r>
            <a:endParaRPr lang="en-US" b="1" dirty="0"/>
          </a:p>
        </p:txBody>
      </p:sp>
    </p:spTree>
    <p:extLst>
      <p:ext uri="{BB962C8B-B14F-4D97-AF65-F5344CB8AC3E}">
        <p14:creationId xmlns:p14="http://schemas.microsoft.com/office/powerpoint/2010/main" val="345345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8650" y="1000091"/>
            <a:ext cx="4248819" cy="5263850"/>
          </a:xfrm>
          <a:prstGeom prst="rect">
            <a:avLst/>
          </a:prstGeom>
          <a:ln>
            <a:solidFill>
              <a:schemeClr val="tx1"/>
            </a:solidFill>
          </a:ln>
        </p:spPr>
      </p:pic>
      <p:sp>
        <p:nvSpPr>
          <p:cNvPr id="2" name="Title 1"/>
          <p:cNvSpPr>
            <a:spLocks noGrp="1"/>
          </p:cNvSpPr>
          <p:nvPr>
            <p:ph type="title"/>
          </p:nvPr>
        </p:nvSpPr>
        <p:spPr>
          <a:xfrm>
            <a:off x="628649" y="170822"/>
            <a:ext cx="8677275" cy="621792"/>
          </a:xfrm>
        </p:spPr>
        <p:txBody>
          <a:bodyPr/>
          <a:lstStyle/>
          <a:p>
            <a:r>
              <a:rPr lang="en-US" dirty="0" smtClean="0"/>
              <a:t>Complete a Household Budgeting Worksheet</a:t>
            </a:r>
            <a:endParaRPr lang="en-US" dirty="0"/>
          </a:p>
        </p:txBody>
      </p:sp>
      <p:sp>
        <p:nvSpPr>
          <p:cNvPr id="6" name="Slide Number Placeholder 5"/>
          <p:cNvSpPr>
            <a:spLocks noGrp="1"/>
          </p:cNvSpPr>
          <p:nvPr>
            <p:ph type="sldNum" sz="quarter" idx="4294967295"/>
          </p:nvPr>
        </p:nvSpPr>
        <p:spPr>
          <a:xfrm>
            <a:off x="0" y="6386513"/>
            <a:ext cx="2057400" cy="365125"/>
          </a:xfrm>
        </p:spPr>
        <p:txBody>
          <a:bodyPr/>
          <a:lstStyle/>
          <a:p>
            <a:r>
              <a:rPr lang="en-US" smtClean="0"/>
              <a:t>MERS of Michigan | </a:t>
            </a:r>
            <a:fld id="{F1385A86-A2DB-4E4A-8BF2-81887E2B31EE}" type="slidenum">
              <a:rPr lang="en-US" smtClean="0"/>
              <a:pPr/>
              <a:t>9</a:t>
            </a:fld>
            <a:endParaRPr lang="en-US" dirty="0"/>
          </a:p>
        </p:txBody>
      </p:sp>
      <p:pic>
        <p:nvPicPr>
          <p:cNvPr id="7" name="Picture 6"/>
          <p:cNvPicPr>
            <a:picLocks noChangeAspect="1"/>
          </p:cNvPicPr>
          <p:nvPr/>
        </p:nvPicPr>
        <p:blipFill>
          <a:blip r:embed="rId4">
            <a:clrChange>
              <a:clrFrom>
                <a:srgbClr val="FFFFFF"/>
              </a:clrFrom>
              <a:clrTo>
                <a:srgbClr val="FFFFFF">
                  <a:alpha val="0"/>
                </a:srgbClr>
              </a:clrTo>
            </a:clrChange>
            <a:grayscl/>
          </a:blip>
          <a:stretch>
            <a:fillRect/>
          </a:stretch>
        </p:blipFill>
        <p:spPr>
          <a:xfrm rot="1416969">
            <a:off x="5086129" y="540325"/>
            <a:ext cx="1855211" cy="2954593"/>
          </a:xfrm>
          <a:prstGeom prst="rect">
            <a:avLst/>
          </a:prstGeom>
        </p:spPr>
      </p:pic>
      <p:sp>
        <p:nvSpPr>
          <p:cNvPr id="3" name="TextBox 2"/>
          <p:cNvSpPr txBox="1"/>
          <p:nvPr/>
        </p:nvSpPr>
        <p:spPr>
          <a:xfrm>
            <a:off x="5248275" y="3983713"/>
            <a:ext cx="3609975" cy="1815882"/>
          </a:xfrm>
          <a:prstGeom prst="rect">
            <a:avLst/>
          </a:prstGeom>
          <a:solidFill>
            <a:schemeClr val="tx2">
              <a:lumMod val="75000"/>
            </a:schemeClr>
          </a:solidFill>
          <a:ln w="28575">
            <a:solidFill>
              <a:schemeClr val="tx1"/>
            </a:solidFill>
          </a:ln>
        </p:spPr>
        <p:txBody>
          <a:bodyPr wrap="square" rtlCol="0">
            <a:spAutoFit/>
          </a:bodyPr>
          <a:lstStyle/>
          <a:p>
            <a:r>
              <a:rPr lang="en-US" sz="1600" b="1" dirty="0" smtClean="0">
                <a:solidFill>
                  <a:schemeClr val="bg1"/>
                </a:solidFill>
              </a:rPr>
              <a:t>Parent / Financial </a:t>
            </a:r>
            <a:r>
              <a:rPr lang="en-US" sz="1600" b="1" dirty="0">
                <a:solidFill>
                  <a:schemeClr val="bg1"/>
                </a:solidFill>
              </a:rPr>
              <a:t>Educator Tip:</a:t>
            </a:r>
          </a:p>
          <a:p>
            <a:r>
              <a:rPr lang="en-US" sz="1600" dirty="0" smtClean="0">
                <a:solidFill>
                  <a:schemeClr val="bg1"/>
                </a:solidFill>
              </a:rPr>
              <a:t>Teaching budgeting concepts at a young age can help children develop healthy financial habits. A simple budgeting worksheet is a great tool to help them save for bigger purchases like a bike or video game.</a:t>
            </a:r>
            <a:endParaRPr lang="en-US" sz="1600" dirty="0">
              <a:solidFill>
                <a:schemeClr val="bg1"/>
              </a:solidFill>
            </a:endParaRPr>
          </a:p>
        </p:txBody>
      </p:sp>
      <p:pic>
        <p:nvPicPr>
          <p:cNvPr id="10" name="Picture 9" descr="exclamation mark - Simple English Wiktionary"/>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94540" y="2472959"/>
            <a:ext cx="1904762" cy="2539682"/>
          </a:xfrm>
          <a:prstGeom prst="rect">
            <a:avLst/>
          </a:prstGeom>
        </p:spPr>
      </p:pic>
    </p:spTree>
    <p:extLst>
      <p:ext uri="{BB962C8B-B14F-4D97-AF65-F5344CB8AC3E}">
        <p14:creationId xmlns:p14="http://schemas.microsoft.com/office/powerpoint/2010/main" val="192470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ERS Standard Template">
  <a:themeElements>
    <a:clrScheme name="MERS Standard Template">
      <a:dk1>
        <a:sysClr val="windowText" lastClr="000000"/>
      </a:dk1>
      <a:lt1>
        <a:sysClr val="window" lastClr="FFFFFF"/>
      </a:lt1>
      <a:dk2>
        <a:srgbClr val="44546A"/>
      </a:dk2>
      <a:lt2>
        <a:srgbClr val="E7E6E6"/>
      </a:lt2>
      <a:accent1>
        <a:srgbClr val="4D715C"/>
      </a:accent1>
      <a:accent2>
        <a:srgbClr val="B4AA97"/>
      </a:accent2>
      <a:accent3>
        <a:srgbClr val="1B3B59"/>
      </a:accent3>
      <a:accent4>
        <a:srgbClr val="BCC6D3"/>
      </a:accent4>
      <a:accent5>
        <a:srgbClr val="4F6E8D"/>
      </a:accent5>
      <a:accent6>
        <a:srgbClr val="B2B2B2"/>
      </a:accent6>
      <a:hlink>
        <a:srgbClr val="0563C1"/>
      </a:hlink>
      <a:folHlink>
        <a:srgbClr val="954F72"/>
      </a:folHlink>
    </a:clrScheme>
    <a:fontScheme name="Custom 1">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S_template_Horizontal.potx" id="{88BA99A6-2730-4A46-8C99-8C5C3E0FDB64}" vid="{E83867B7-70B2-44BC-BB3C-E93181978398}"/>
    </a:ext>
  </a:extLst>
</a:theme>
</file>

<file path=ppt/theme/theme2.xml><?xml version="1.0" encoding="utf-8"?>
<a:theme xmlns:a="http://schemas.openxmlformats.org/drawingml/2006/main" name="Pizza &amp; Planning">
  <a:themeElements>
    <a:clrScheme name="PizzaPlanningColors">
      <a:dk1>
        <a:srgbClr val="000000"/>
      </a:dk1>
      <a:lt1>
        <a:sysClr val="window" lastClr="FFFFFF"/>
      </a:lt1>
      <a:dk2>
        <a:srgbClr val="595959"/>
      </a:dk2>
      <a:lt2>
        <a:srgbClr val="CCDDEA"/>
      </a:lt2>
      <a:accent1>
        <a:srgbClr val="E48312"/>
      </a:accent1>
      <a:accent2>
        <a:srgbClr val="F26522"/>
      </a:accent2>
      <a:accent3>
        <a:srgbClr val="AF4919"/>
      </a:accent3>
      <a:accent4>
        <a:srgbClr val="2998E3"/>
      </a:accent4>
      <a:accent5>
        <a:srgbClr val="00B050"/>
      </a:accent5>
      <a:accent6>
        <a:srgbClr val="D8D8D8"/>
      </a:accent6>
      <a:hlink>
        <a:srgbClr val="2998E3"/>
      </a:hlink>
      <a:folHlink>
        <a:srgbClr val="8C8C8C"/>
      </a:folHlink>
    </a:clrScheme>
    <a:fontScheme name="Custom 1">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S_template_Horizontal.potx" id="{88BA99A6-2730-4A46-8C99-8C5C3E0FDB64}" vid="{E0362468-3BB5-43F9-9CC7-F43B90EEB257}"/>
    </a:ext>
  </a:extLst>
</a:theme>
</file>

<file path=ppt/theme/theme3.xml><?xml version="1.0" encoding="utf-8"?>
<a:theme xmlns:a="http://schemas.openxmlformats.org/drawingml/2006/main" name="Morning Break">
  <a:themeElements>
    <a:clrScheme name="MorningBreakColors">
      <a:dk1>
        <a:srgbClr val="000000"/>
      </a:dk1>
      <a:lt1>
        <a:sysClr val="window" lastClr="FFFFFF"/>
      </a:lt1>
      <a:dk2>
        <a:srgbClr val="4D3421"/>
      </a:dk2>
      <a:lt2>
        <a:srgbClr val="B4AA97"/>
      </a:lt2>
      <a:accent1>
        <a:srgbClr val="E48312"/>
      </a:accent1>
      <a:accent2>
        <a:srgbClr val="F26522"/>
      </a:accent2>
      <a:accent3>
        <a:srgbClr val="7B5D47"/>
      </a:accent3>
      <a:accent4>
        <a:srgbClr val="2998E3"/>
      </a:accent4>
      <a:accent5>
        <a:srgbClr val="00B050"/>
      </a:accent5>
      <a:accent6>
        <a:srgbClr val="D8D8D8"/>
      </a:accent6>
      <a:hlink>
        <a:srgbClr val="2998E3"/>
      </a:hlink>
      <a:folHlink>
        <a:srgbClr val="8C8C8C"/>
      </a:folHlink>
    </a:clrScheme>
    <a:fontScheme name="Custom 1">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S_template_Horizontal.potx" id="{88BA99A6-2730-4A46-8C99-8C5C3E0FDB64}" vid="{2960D063-CE1B-4895-90FF-BCF5024F7ED9}"/>
    </a:ext>
  </a:extLst>
</a:theme>
</file>

<file path=ppt/theme/theme4.xml><?xml version="1.0" encoding="utf-8"?>
<a:theme xmlns:a="http://schemas.openxmlformats.org/drawingml/2006/main" name="Quick Bites">
  <a:themeElements>
    <a:clrScheme name="QuickBiteColors">
      <a:dk1>
        <a:srgbClr val="000000"/>
      </a:dk1>
      <a:lt1>
        <a:sysClr val="window" lastClr="FFFFFF"/>
      </a:lt1>
      <a:dk2>
        <a:srgbClr val="004170"/>
      </a:dk2>
      <a:lt2>
        <a:srgbClr val="BCC6D3"/>
      </a:lt2>
      <a:accent1>
        <a:srgbClr val="4F6E8D"/>
      </a:accent1>
      <a:accent2>
        <a:srgbClr val="4D715C"/>
      </a:accent2>
      <a:accent3>
        <a:srgbClr val="B4AA97"/>
      </a:accent3>
      <a:accent4>
        <a:srgbClr val="2998E3"/>
      </a:accent4>
      <a:accent5>
        <a:srgbClr val="004170"/>
      </a:accent5>
      <a:accent6>
        <a:srgbClr val="FFC000"/>
      </a:accent6>
      <a:hlink>
        <a:srgbClr val="2998E3"/>
      </a:hlink>
      <a:folHlink>
        <a:srgbClr val="8C8C8C"/>
      </a:folHlink>
    </a:clrScheme>
    <a:fontScheme name="Custom 1">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S_template_Horizontal.potx" id="{88BA99A6-2730-4A46-8C99-8C5C3E0FDB64}" vid="{FF4B0166-3FA9-44A9-A9E9-A2BB2CAB7357}"/>
    </a:ext>
  </a:extLst>
</a:theme>
</file>

<file path=ppt/theme/theme5.xml><?xml version="1.0" encoding="utf-8"?>
<a:theme xmlns:a="http://schemas.openxmlformats.org/drawingml/2006/main" name="Annual Conference">
  <a:themeElements>
    <a:clrScheme name="AC2017">
      <a:dk1>
        <a:srgbClr val="000000"/>
      </a:dk1>
      <a:lt1>
        <a:srgbClr val="FFFFFF"/>
      </a:lt1>
      <a:dk2>
        <a:srgbClr val="3F3F3F"/>
      </a:dk2>
      <a:lt2>
        <a:srgbClr val="E6E6E6"/>
      </a:lt2>
      <a:accent1>
        <a:srgbClr val="AC2214"/>
      </a:accent1>
      <a:accent2>
        <a:srgbClr val="864A6C"/>
      </a:accent2>
      <a:accent3>
        <a:srgbClr val="DB7107"/>
      </a:accent3>
      <a:accent4>
        <a:srgbClr val="FECF3F"/>
      </a:accent4>
      <a:accent5>
        <a:srgbClr val="517B1F"/>
      </a:accent5>
      <a:accent6>
        <a:srgbClr val="A9D96D"/>
      </a:accent6>
      <a:hlink>
        <a:srgbClr val="00B0F0"/>
      </a:hlink>
      <a:folHlink>
        <a:srgbClr val="6DA42A"/>
      </a:folHlink>
    </a:clrScheme>
    <a:fontScheme name="Custom 1">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S_template_Horizontal.potx" id="{88BA99A6-2730-4A46-8C99-8C5C3E0FDB64}" vid="{A6D7ECD4-744B-4971-BC5D-810A064B53B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ead7ad8-6b51-42f5-91e3-c1c5a0d6d864">Webinar</Category>
    <Description0 xmlns="0ead7ad8-6b51-42f5-91e3-c1c5a0d6d864" xsi:nil="true"/>
    <Presentation_x0020_Number xmlns="0ead7ad8-6b51-42f5-91e3-c1c5a0d6d864" xsi:nil="true"/>
    <Public_x0020_URL_x0020_Link xmlns="0ead7ad8-6b51-42f5-91e3-c1c5a0d6d864">
      <Url>https://resources.mersofmich.com/SharepointFormsService/Default.aspx?Presentation=Budgeting for the New Year.pptx</Url>
      <Description>PowerPoint Presentation</Description>
    </Public_x0020_URL_x0020_Link>
    <Product xmlns="0ead7ad8-6b51-42f5-91e3-c1c5a0d6d864">
      <Value>Defined Benefit</Value>
      <Value>Defined Contribution</Value>
      <Value>DC/457</Value>
      <Value>HCSP</Value>
      <Value>Health Care Exchange</Value>
      <Value>Hybrid</Value>
    </Product>
    <Status xmlns="0ead7ad8-6b51-42f5-91e3-c1c5a0d6d864">Approved</Status>
    <Audience xmlns="0ead7ad8-6b51-42f5-91e3-c1c5a0d6d864">
      <Value>Participant</Value>
    </Audie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7787AF7FF5E49A9E4B323CD43BC7A" ma:contentTypeVersion="10" ma:contentTypeDescription="Create a new document." ma:contentTypeScope="" ma:versionID="ce7b52ed9eb737b1286165fd5fafa83e">
  <xsd:schema xmlns:xsd="http://www.w3.org/2001/XMLSchema" xmlns:xs="http://www.w3.org/2001/XMLSchema" xmlns:p="http://schemas.microsoft.com/office/2006/metadata/properties" xmlns:ns2="0ead7ad8-6b51-42f5-91e3-c1c5a0d6d864" targetNamespace="http://schemas.microsoft.com/office/2006/metadata/properties" ma:root="true" ma:fieldsID="64fccd728ca7cc6c14e20605da81f3aa" ns2:_="">
    <xsd:import namespace="0ead7ad8-6b51-42f5-91e3-c1c5a0d6d864"/>
    <xsd:element name="properties">
      <xsd:complexType>
        <xsd:sequence>
          <xsd:element name="documentManagement">
            <xsd:complexType>
              <xsd:all>
                <xsd:element ref="ns2:Category"/>
                <xsd:element ref="ns2:Presentation_x0020_Number" minOccurs="0"/>
                <xsd:element ref="ns2:Status"/>
                <xsd:element ref="ns2:Product" minOccurs="0"/>
                <xsd:element ref="ns2:Audience" minOccurs="0"/>
                <xsd:element ref="ns2:Description0" minOccurs="0"/>
                <xsd:element ref="ns2:Public_x0020_URL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d7ad8-6b51-42f5-91e3-c1c5a0d6d864" elementFormDefault="qualified">
    <xsd:import namespace="http://schemas.microsoft.com/office/2006/documentManagement/types"/>
    <xsd:import namespace="http://schemas.microsoft.com/office/infopath/2007/PartnerControls"/>
    <xsd:element name="Category" ma:index="8" ma:displayName="Category" ma:description="Category" ma:format="Dropdown" ma:internalName="Category">
      <xsd:simpleType>
        <xsd:restriction base="dms:Choice">
          <xsd:enumeration value="Pizza and Planning"/>
          <xsd:enumeration value="Annual Conference"/>
          <xsd:enumeration value="Morning Break"/>
          <xsd:enumeration value="Muni Specific"/>
          <xsd:enumeration value="MERS CEO"/>
          <xsd:enumeration value="Stock"/>
          <xsd:enumeration value="Webinar"/>
        </xsd:restriction>
      </xsd:simpleType>
    </xsd:element>
    <xsd:element name="Presentation_x0020_Number" ma:index="9" nillable="true" ma:displayName="Presentation Number" ma:internalName="Presentation_x0020_Number">
      <xsd:simpleType>
        <xsd:restriction base="dms:Text"/>
      </xsd:simpleType>
    </xsd:element>
    <xsd:element name="Status" ma:index="10" ma:displayName="Status" ma:description="Status" ma:format="Dropdown" ma:internalName="Status">
      <xsd:simpleType>
        <xsd:restriction base="dms:Choice">
          <xsd:enumeration value="Approved"/>
          <xsd:enumeration value="Pending"/>
          <xsd:enumeration value="Archive"/>
        </xsd:restriction>
      </xsd:simpleType>
    </xsd:element>
    <xsd:element name="Product" ma:index="11" nillable="true" ma:displayName="Product" ma:description="Product" ma:internalName="Product" ma:requiredMultiChoice="true">
      <xsd:complexType>
        <xsd:complexContent>
          <xsd:extension base="dms:MultiChoice">
            <xsd:sequence>
              <xsd:element name="Value" maxOccurs="unbounded" minOccurs="0" nillable="true">
                <xsd:simpleType>
                  <xsd:restriction base="dms:Choice">
                    <xsd:enumeration value="Defined Benefit"/>
                    <xsd:enumeration value="Defined Contribution"/>
                    <xsd:enumeration value="DC/457"/>
                    <xsd:enumeration value="GL&amp;D"/>
                    <xsd:enumeration value="HCSP"/>
                    <xsd:enumeration value="Health Care Exchange"/>
                    <xsd:enumeration value="Hybrid"/>
                    <xsd:enumeration value="Investments"/>
                    <xsd:enumeration value="IRA"/>
                    <xsd:enumeration value="ISP"/>
                    <xsd:enumeration value="MERS"/>
                    <xsd:enumeration value="RHFV"/>
                    <xsd:enumeration value="Stable Income Annuity"/>
                    <xsd:enumeration value="MPA - Group"/>
                    <xsd:enumeration value="MPA - Individual"/>
                  </xsd:restriction>
                </xsd:simpleType>
              </xsd:element>
            </xsd:sequence>
          </xsd:extension>
        </xsd:complexContent>
      </xsd:complexType>
    </xsd:element>
    <xsd:element name="Audience" ma:index="12" nillable="true" ma:displayName="Audience" ma:description="" ma:internalName="Audience" ma:requiredMultiChoice="true">
      <xsd:complexType>
        <xsd:complexContent>
          <xsd:extension base="dms:MultiChoice">
            <xsd:sequence>
              <xsd:element name="Value" maxOccurs="unbounded" minOccurs="0" nillable="true">
                <xsd:simpleType>
                  <xsd:restriction base="dms:Choice">
                    <xsd:enumeration value="Employer"/>
                    <xsd:enumeration value="Participant"/>
                    <xsd:enumeration value="Public"/>
                    <xsd:enumeration value="Press"/>
                    <xsd:enumeration value="Legislative"/>
                  </xsd:restriction>
                </xsd:simpleType>
              </xsd:element>
            </xsd:sequence>
          </xsd:extension>
        </xsd:complexContent>
      </xsd:complexType>
    </xsd:element>
    <xsd:element name="Description0" ma:index="13" nillable="true" ma:displayName="Description" ma:internalName="Description0">
      <xsd:simpleType>
        <xsd:restriction base="dms:Note">
          <xsd:maxLength value="255"/>
        </xsd:restriction>
      </xsd:simpleType>
    </xsd:element>
    <xsd:element name="Public_x0020_URL_x0020_Link" ma:index="14" nillable="true" ma:displayName="Public URL Link" ma:format="Hyperlink" ma:internalName="Public_x0020_URL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7B4DD8-62E9-40EC-B57B-8EDAE8DF63C6}">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ead7ad8-6b51-42f5-91e3-c1c5a0d6d864"/>
    <ds:schemaRef ds:uri="http://purl.org/dc/terms/"/>
    <ds:schemaRef ds:uri="http://www.w3.org/XML/1998/namespace"/>
  </ds:schemaRefs>
</ds:datastoreItem>
</file>

<file path=customXml/itemProps2.xml><?xml version="1.0" encoding="utf-8"?>
<ds:datastoreItem xmlns:ds="http://schemas.openxmlformats.org/officeDocument/2006/customXml" ds:itemID="{2A2F883B-5007-4DDE-831C-B59F332ED779}">
  <ds:schemaRefs>
    <ds:schemaRef ds:uri="http://schemas.microsoft.com/sharepoint/v3/contenttype/forms"/>
  </ds:schemaRefs>
</ds:datastoreItem>
</file>

<file path=customXml/itemProps3.xml><?xml version="1.0" encoding="utf-8"?>
<ds:datastoreItem xmlns:ds="http://schemas.openxmlformats.org/officeDocument/2006/customXml" ds:itemID="{16D9E999-6D2C-4169-AB88-E691AC956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d7ad8-6b51-42f5-91e3-c1c5a0d6d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MERS_template_Horizontal</Template>
  <TotalTime>3210</TotalTime>
  <Words>7107</Words>
  <Application>Microsoft Office PowerPoint</Application>
  <PresentationFormat>On-screen Show (4:3)</PresentationFormat>
  <Paragraphs>688</Paragraphs>
  <Slides>54</Slides>
  <Notes>53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54</vt:i4>
      </vt:variant>
    </vt:vector>
  </HeadingPairs>
  <TitlesOfParts>
    <vt:vector size="71" baseType="lpstr">
      <vt:lpstr>Arial</vt:lpstr>
      <vt:lpstr>Arial Narrow</vt:lpstr>
      <vt:lpstr>Arial Rounded MT Bold</vt:lpstr>
      <vt:lpstr>Book Antiqua</vt:lpstr>
      <vt:lpstr>Calibri</vt:lpstr>
      <vt:lpstr>Comic Sans MS</vt:lpstr>
      <vt:lpstr>Courier New</vt:lpstr>
      <vt:lpstr>Palatino-Roman</vt:lpstr>
      <vt:lpstr>Papyrus</vt:lpstr>
      <vt:lpstr>Times New Roman</vt:lpstr>
      <vt:lpstr>Wingdings</vt:lpstr>
      <vt:lpstr>ヒラギノ角ゴ Pro W3</vt:lpstr>
      <vt:lpstr>MERS Standard Template</vt:lpstr>
      <vt:lpstr>Pizza &amp; Planning</vt:lpstr>
      <vt:lpstr>Morning Break</vt:lpstr>
      <vt:lpstr>Quick Bites</vt:lpstr>
      <vt:lpstr>Annual Conference</vt:lpstr>
      <vt:lpstr>Debt Management Strategies</vt:lpstr>
      <vt:lpstr>Agenda</vt:lpstr>
      <vt:lpstr>Debt – Good vs. Bad and How Much is Too Much?</vt:lpstr>
      <vt:lpstr>Good Debt &amp; Bad Debt</vt:lpstr>
      <vt:lpstr>PowerPoint Presentation</vt:lpstr>
      <vt:lpstr>How Much is Too Much?</vt:lpstr>
      <vt:lpstr>Debt-to-Income Ratio</vt:lpstr>
      <vt:lpstr>Debt-to-Income Ratio Calculation </vt:lpstr>
      <vt:lpstr>Complete a Household Budgeting Worksheet</vt:lpstr>
      <vt:lpstr>Understanding the Impacts of Good and Bad Credit</vt:lpstr>
      <vt:lpstr>What is Credit?</vt:lpstr>
      <vt:lpstr>Credit Scores</vt:lpstr>
      <vt:lpstr>Free Credit Report Available Annually</vt:lpstr>
      <vt:lpstr>Who Cares About Your Credit?</vt:lpstr>
      <vt:lpstr>Effects of Having Bad Credit</vt:lpstr>
      <vt:lpstr>Benefits of Having Good Credit</vt:lpstr>
      <vt:lpstr>When to Take Action &amp; Debt Management Strategies</vt:lpstr>
      <vt:lpstr>Signs Your Debt is Becoming a Problem</vt:lpstr>
      <vt:lpstr>Debt Management</vt:lpstr>
      <vt:lpstr>Debt Management Strategies</vt:lpstr>
      <vt:lpstr>Single Card Payoff</vt:lpstr>
      <vt:lpstr>Snowball Method</vt:lpstr>
      <vt:lpstr>Avalanche Method</vt:lpstr>
      <vt:lpstr>Debt Consolidation</vt:lpstr>
      <vt:lpstr>Debt &amp; Credit Tips</vt:lpstr>
      <vt:lpstr>  Building a Better Budget  Updated January 2022</vt:lpstr>
      <vt:lpstr>Agenda</vt:lpstr>
      <vt:lpstr>PowerPoint Presentation</vt:lpstr>
      <vt:lpstr>Purpose of a Budget </vt:lpstr>
      <vt:lpstr>Budget Benefits </vt:lpstr>
      <vt:lpstr>Building a Budget</vt:lpstr>
      <vt:lpstr>Building Your Budget</vt:lpstr>
      <vt:lpstr>Complete a Household Budgeting Worksheet</vt:lpstr>
      <vt:lpstr>Sources to Consider</vt:lpstr>
      <vt:lpstr>Sources to Consider, cont’d</vt:lpstr>
      <vt:lpstr>Identify Your Gaps</vt:lpstr>
      <vt:lpstr>Average Household Expense Ranges</vt:lpstr>
      <vt:lpstr>Example: Meet Sandy</vt:lpstr>
      <vt:lpstr>Determining Sandy’s Gaps</vt:lpstr>
      <vt:lpstr>Determining Sandy’s Gaps, cont’d</vt:lpstr>
      <vt:lpstr>Analysis</vt:lpstr>
      <vt:lpstr>PowerPoint Presentation</vt:lpstr>
      <vt:lpstr>Budgeting Tools and Tips</vt:lpstr>
      <vt:lpstr>Manage Your Day-to-Day Spending</vt:lpstr>
      <vt:lpstr>Budgeting Tools </vt:lpstr>
      <vt:lpstr>Ideas to Reduce Expenses </vt:lpstr>
      <vt:lpstr>Ideas to Reduce Expenses, cont’d </vt:lpstr>
      <vt:lpstr>Ideas to Reduce Expenses, cont’d </vt:lpstr>
      <vt:lpstr>Monitoring Your Plan &amp; Key Action Items</vt:lpstr>
      <vt:lpstr>Monitor Regularly  </vt:lpstr>
      <vt:lpstr>Key Action Items</vt:lpstr>
      <vt:lpstr>MERS Resources</vt:lpstr>
      <vt:lpstr>Financial Fitness</vt:lpstr>
      <vt:lpstr>Connect with MERS</vt:lpstr>
    </vt:vector>
  </TitlesOfParts>
  <Company>MERS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Buhs</dc:creator>
  <cp:lastModifiedBy>Debbie Rochester</cp:lastModifiedBy>
  <cp:revision>111</cp:revision>
  <dcterms:created xsi:type="dcterms:W3CDTF">2018-11-14T19:01:07Z</dcterms:created>
  <dcterms:modified xsi:type="dcterms:W3CDTF">2022-12-02T18:14:25Z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0x0101006327787AF7FF5E49A9E4B323CD43BC7A</vt:lpwstr>
  </property>
  <property fmtid="{D5CDD505-2E9C-101B-9397-08002B2CF9AE}" pid="3" name="WorkflowChangePath">
    <vt:lpwstr>e85a68f9-5c96-4480-b191-6d297dbe096c,4;e85a68f9-5c96-4480-b191-6d297dbe096c,2;e85a68f9-5c96-4480-b191-6d297dbe096c,4;</vt:lpwstr>
  </property>
</Properties>
</file>